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2"/>
  </p:notesMasterIdLst>
  <p:sldIdLst>
    <p:sldId id="352" r:id="rId2"/>
    <p:sldId id="394" r:id="rId3"/>
    <p:sldId id="423" r:id="rId4"/>
    <p:sldId id="424" r:id="rId5"/>
    <p:sldId id="425" r:id="rId6"/>
    <p:sldId id="426" r:id="rId7"/>
    <p:sldId id="427" r:id="rId8"/>
    <p:sldId id="428" r:id="rId9"/>
    <p:sldId id="429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14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30" r:id="rId28"/>
    <p:sldId id="431" r:id="rId29"/>
    <p:sldId id="433" r:id="rId30"/>
    <p:sldId id="432" r:id="rId31"/>
    <p:sldId id="434" r:id="rId32"/>
    <p:sldId id="435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461" r:id="rId49"/>
    <p:sldId id="290" r:id="rId50"/>
    <p:sldId id="302" r:id="rId51"/>
    <p:sldId id="358" r:id="rId52"/>
    <p:sldId id="297" r:id="rId53"/>
    <p:sldId id="301" r:id="rId54"/>
    <p:sldId id="299" r:id="rId55"/>
    <p:sldId id="436" r:id="rId56"/>
    <p:sldId id="300" r:id="rId57"/>
    <p:sldId id="303" r:id="rId58"/>
    <p:sldId id="304" r:id="rId59"/>
    <p:sldId id="437" r:id="rId60"/>
    <p:sldId id="438" r:id="rId61"/>
    <p:sldId id="439" r:id="rId62"/>
    <p:sldId id="440" r:id="rId63"/>
    <p:sldId id="441" r:id="rId64"/>
    <p:sldId id="395" r:id="rId65"/>
    <p:sldId id="361" r:id="rId66"/>
    <p:sldId id="442" r:id="rId67"/>
    <p:sldId id="305" r:id="rId68"/>
    <p:sldId id="306" r:id="rId69"/>
    <p:sldId id="307" r:id="rId70"/>
    <p:sldId id="360" r:id="rId71"/>
    <p:sldId id="359" r:id="rId72"/>
    <p:sldId id="444" r:id="rId73"/>
    <p:sldId id="396" r:id="rId74"/>
    <p:sldId id="397" r:id="rId75"/>
    <p:sldId id="399" r:id="rId76"/>
    <p:sldId id="400" r:id="rId77"/>
    <p:sldId id="401" r:id="rId78"/>
    <p:sldId id="402" r:id="rId79"/>
    <p:sldId id="403" r:id="rId80"/>
    <p:sldId id="404" r:id="rId81"/>
    <p:sldId id="455" r:id="rId82"/>
    <p:sldId id="456" r:id="rId83"/>
    <p:sldId id="457" r:id="rId84"/>
    <p:sldId id="458" r:id="rId85"/>
    <p:sldId id="447" r:id="rId86"/>
    <p:sldId id="448" r:id="rId87"/>
    <p:sldId id="449" r:id="rId88"/>
    <p:sldId id="450" r:id="rId89"/>
    <p:sldId id="451" r:id="rId90"/>
    <p:sldId id="452" r:id="rId91"/>
    <p:sldId id="453" r:id="rId92"/>
    <p:sldId id="454" r:id="rId93"/>
    <p:sldId id="462" r:id="rId94"/>
    <p:sldId id="463" r:id="rId95"/>
    <p:sldId id="460" r:id="rId96"/>
    <p:sldId id="464" r:id="rId97"/>
    <p:sldId id="465" r:id="rId98"/>
    <p:sldId id="466" r:id="rId99"/>
    <p:sldId id="467" r:id="rId100"/>
    <p:sldId id="362" r:id="rId101"/>
    <p:sldId id="468" r:id="rId102"/>
    <p:sldId id="469" r:id="rId103"/>
    <p:sldId id="470" r:id="rId104"/>
    <p:sldId id="474" r:id="rId105"/>
    <p:sldId id="472" r:id="rId106"/>
    <p:sldId id="473" r:id="rId107"/>
    <p:sldId id="365" r:id="rId108"/>
    <p:sldId id="384" r:id="rId109"/>
    <p:sldId id="383" r:id="rId110"/>
    <p:sldId id="366" r:id="rId111"/>
    <p:sldId id="368" r:id="rId112"/>
    <p:sldId id="369" r:id="rId113"/>
    <p:sldId id="370" r:id="rId114"/>
    <p:sldId id="385" r:id="rId115"/>
    <p:sldId id="386" r:id="rId116"/>
    <p:sldId id="371" r:id="rId117"/>
    <p:sldId id="373" r:id="rId118"/>
    <p:sldId id="372" r:id="rId119"/>
    <p:sldId id="374" r:id="rId120"/>
    <p:sldId id="375" r:id="rId121"/>
    <p:sldId id="376" r:id="rId122"/>
    <p:sldId id="377" r:id="rId123"/>
    <p:sldId id="379" r:id="rId124"/>
    <p:sldId id="378" r:id="rId125"/>
    <p:sldId id="475" r:id="rId126"/>
    <p:sldId id="476" r:id="rId127"/>
    <p:sldId id="477" r:id="rId128"/>
    <p:sldId id="478" r:id="rId129"/>
    <p:sldId id="480" r:id="rId130"/>
    <p:sldId id="483" r:id="rId131"/>
    <p:sldId id="479" r:id="rId132"/>
    <p:sldId id="387" r:id="rId133"/>
    <p:sldId id="388" r:id="rId134"/>
    <p:sldId id="389" r:id="rId135"/>
    <p:sldId id="390" r:id="rId136"/>
    <p:sldId id="484" r:id="rId137"/>
    <p:sldId id="481" r:id="rId138"/>
    <p:sldId id="482" r:id="rId139"/>
    <p:sldId id="485" r:id="rId140"/>
    <p:sldId id="363" r:id="rId141"/>
    <p:sldId id="364" r:id="rId142"/>
    <p:sldId id="309" r:id="rId143"/>
    <p:sldId id="486" r:id="rId144"/>
    <p:sldId id="487" r:id="rId145"/>
    <p:sldId id="489" r:id="rId146"/>
    <p:sldId id="488" r:id="rId147"/>
    <p:sldId id="490" r:id="rId148"/>
    <p:sldId id="491" r:id="rId149"/>
    <p:sldId id="492" r:id="rId150"/>
    <p:sldId id="493" r:id="rId151"/>
    <p:sldId id="494" r:id="rId152"/>
    <p:sldId id="495" r:id="rId153"/>
    <p:sldId id="496" r:id="rId154"/>
    <p:sldId id="497" r:id="rId155"/>
    <p:sldId id="498" r:id="rId156"/>
    <p:sldId id="499" r:id="rId157"/>
    <p:sldId id="500" r:id="rId158"/>
    <p:sldId id="501" r:id="rId159"/>
    <p:sldId id="503" r:id="rId160"/>
    <p:sldId id="502" r:id="rId161"/>
    <p:sldId id="504" r:id="rId162"/>
    <p:sldId id="506" r:id="rId163"/>
    <p:sldId id="505" r:id="rId164"/>
    <p:sldId id="507" r:id="rId165"/>
    <p:sldId id="508" r:id="rId166"/>
    <p:sldId id="509" r:id="rId167"/>
    <p:sldId id="510" r:id="rId168"/>
    <p:sldId id="511" r:id="rId169"/>
    <p:sldId id="512" r:id="rId170"/>
    <p:sldId id="513" r:id="rId171"/>
    <p:sldId id="514" r:id="rId172"/>
    <p:sldId id="515" r:id="rId173"/>
    <p:sldId id="516" r:id="rId174"/>
    <p:sldId id="312" r:id="rId175"/>
    <p:sldId id="282" r:id="rId176"/>
    <p:sldId id="313" r:id="rId177"/>
    <p:sldId id="314" r:id="rId178"/>
    <p:sldId id="315" r:id="rId179"/>
    <p:sldId id="316" r:id="rId180"/>
    <p:sldId id="317" r:id="rId181"/>
    <p:sldId id="318" r:id="rId182"/>
    <p:sldId id="319" r:id="rId183"/>
    <p:sldId id="320" r:id="rId184"/>
    <p:sldId id="343" r:id="rId185"/>
    <p:sldId id="321" r:id="rId186"/>
    <p:sldId id="323" r:id="rId187"/>
    <p:sldId id="324" r:id="rId188"/>
    <p:sldId id="325" r:id="rId189"/>
    <p:sldId id="344" r:id="rId190"/>
    <p:sldId id="345" r:id="rId191"/>
    <p:sldId id="322" r:id="rId192"/>
    <p:sldId id="326" r:id="rId193"/>
    <p:sldId id="328" r:id="rId194"/>
    <p:sldId id="346" r:id="rId195"/>
    <p:sldId id="329" r:id="rId196"/>
    <p:sldId id="330" r:id="rId197"/>
    <p:sldId id="331" r:id="rId198"/>
    <p:sldId id="327" r:id="rId199"/>
    <p:sldId id="347" r:id="rId200"/>
    <p:sldId id="332" r:id="rId201"/>
    <p:sldId id="336" r:id="rId202"/>
    <p:sldId id="335" r:id="rId203"/>
    <p:sldId id="333" r:id="rId204"/>
    <p:sldId id="334" r:id="rId205"/>
    <p:sldId id="337" r:id="rId206"/>
    <p:sldId id="348" r:id="rId207"/>
    <p:sldId id="338" r:id="rId208"/>
    <p:sldId id="339" r:id="rId209"/>
    <p:sldId id="340" r:id="rId210"/>
    <p:sldId id="341" r:id="rId211"/>
    <p:sldId id="342" r:id="rId212"/>
    <p:sldId id="349" r:id="rId213"/>
    <p:sldId id="380" r:id="rId214"/>
    <p:sldId id="350" r:id="rId215"/>
    <p:sldId id="381" r:id="rId216"/>
    <p:sldId id="382" r:id="rId217"/>
    <p:sldId id="393" r:id="rId218"/>
    <p:sldId id="351" r:id="rId219"/>
    <p:sldId id="271" r:id="rId220"/>
    <p:sldId id="391" r:id="rId2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A4CE"/>
    <a:srgbClr val="FFD355"/>
    <a:srgbClr val="0F9D5A"/>
    <a:srgbClr val="FCEDE6"/>
    <a:srgbClr val="2A71B8"/>
    <a:srgbClr val="007D00"/>
    <a:srgbClr val="C44545"/>
    <a:srgbClr val="F5DBD4"/>
    <a:srgbClr val="09FAF4"/>
    <a:srgbClr val="D55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7" autoAdjust="0"/>
    <p:restoredTop sz="94660"/>
  </p:normalViewPr>
  <p:slideViewPr>
    <p:cSldViewPr snapToGrid="0">
      <p:cViewPr>
        <p:scale>
          <a:sx n="75" d="100"/>
          <a:sy n="75" d="100"/>
        </p:scale>
        <p:origin x="80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FC9BE-1688-4409-9CE6-2A35BE159563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6683B-76D6-42B3-AD4B-E55FB21D7F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048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공간 보간 </a:t>
            </a:r>
            <a:r>
              <a:rPr lang="en-US" altLang="ko-KR" dirty="0"/>
              <a:t>: https://docs.qgis.org/3.16/ko/docs/gentle_gis_introduction/spatial_analysis_interpolation.html</a:t>
            </a:r>
          </a:p>
          <a:p>
            <a:r>
              <a:rPr lang="ko-KR" altLang="en-US" dirty="0"/>
              <a:t>공간 클러스터링 </a:t>
            </a:r>
            <a:r>
              <a:rPr lang="en-US" altLang="ko-KR" dirty="0"/>
              <a:t>: https://geoffboeing.com/publications/software-data-geospatial-stroke/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20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공간 보간 </a:t>
            </a:r>
            <a:r>
              <a:rPr lang="en-US" altLang="ko-KR" dirty="0"/>
              <a:t>: https://docs.qgis.org/3.16/ko/docs/gentle_gis_introduction/spatial_analysis_interpolation.html</a:t>
            </a:r>
          </a:p>
          <a:p>
            <a:r>
              <a:rPr lang="ko-KR" altLang="en-US" dirty="0"/>
              <a:t>공간 클러스터링 </a:t>
            </a:r>
            <a:r>
              <a:rPr lang="en-US" altLang="ko-KR" dirty="0"/>
              <a:t>: https://geoffboeing.com/publications/software-data-geospatial-stroke/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415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719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95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72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4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2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pPr/>
              <a:t>2023-11-20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47AD7-7A7D-46ED-87ED-FD3903806FA8}"/>
              </a:ext>
            </a:extLst>
          </p:cNvPr>
          <p:cNvSpPr txBox="1"/>
          <p:nvPr userDrawn="1"/>
        </p:nvSpPr>
        <p:spPr>
          <a:xfrm>
            <a:off x="-38100" y="6609086"/>
            <a:ext cx="6607865" cy="247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itchFamily="18" charset="0"/>
              </a:rPr>
              <a:t>정지훈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무단 전재 및 배포 금지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640F8-D950-48AA-87E4-6FF2ED463C19}"/>
              </a:ext>
            </a:extLst>
          </p:cNvPr>
          <p:cNvSpPr txBox="1"/>
          <p:nvPr userDrawn="1"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(2023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기준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 txBox="1">
            <a:spLocks/>
          </p:cNvSpPr>
          <p:nvPr userDrawn="1"/>
        </p:nvSpPr>
        <p:spPr>
          <a:xfrm>
            <a:off x="9171530" y="63386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latinLnBrk="1">
              <a:defRPr/>
            </a:pPr>
            <a:r>
              <a:rPr lang="en-US" altLang="ko-KR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defTabSz="914400" latinLnBrk="1">
                <a:defRPr/>
              </a:pPr>
              <a:t>‹#›</a:t>
            </a:fld>
            <a:r>
              <a:rPr lang="ko-KR" altLang="en-US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endParaRPr lang="ko-KR" altLang="en-US" sz="10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18062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13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1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25DC-961E-48F6-A1F1-3FA6B2F311AE}" type="datetime1">
              <a:rPr lang="ko-KR" altLang="en-US" smtClean="0"/>
              <a:pPr/>
              <a:t>2023-11-20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8787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pPr/>
              <a:t>2023-11-20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40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pPr/>
              <a:t>2023-11-20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494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pPr/>
              <a:t>2023-11-20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95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pPr/>
              <a:t>2023-11-20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41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pPr/>
              <a:t>2023-11-20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269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75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313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pPr/>
              <a:t>2023-11-20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62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13.png"/><Relationship Id="rId7" Type="http://schemas.openxmlformats.org/officeDocument/2006/relationships/image" Target="../media/image25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32.png"/><Relationship Id="rId4" Type="http://schemas.openxmlformats.org/officeDocument/2006/relationships/image" Target="../media/image222.png"/><Relationship Id="rId9" Type="http://schemas.openxmlformats.org/officeDocument/2006/relationships/image" Target="../media/image27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sv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0.png"/><Relationship Id="rId4" Type="http://schemas.openxmlformats.org/officeDocument/2006/relationships/image" Target="../media/image116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0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jpeg"/><Relationship Id="rId5" Type="http://schemas.openxmlformats.org/officeDocument/2006/relationships/image" Target="../media/image610.png"/><Relationship Id="rId4" Type="http://schemas.openxmlformats.org/officeDocument/2006/relationships/image" Target="../media/image117.jfif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0.sv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0.sv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8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0.sv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1215401" y="2371363"/>
            <a:ext cx="9761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noProof="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streamlit</a:t>
            </a:r>
            <a:r>
              <a:rPr lang="en-US" altLang="ko-KR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대시보드 강의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41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06665" y="2391027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noProof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발 환 경 설 정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28CF2E9-CA84-E59A-359C-98008E64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760E61-731B-E20F-8155-58CCEEBEE06C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2968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459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76867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대표적인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https://scikit-learn.org/stable/</a:t>
            </a:r>
          </a:p>
        </p:txBody>
      </p:sp>
      <p:sp>
        <p:nvSpPr>
          <p:cNvPr id="2" name="正方形/長方形 2">
            <a:extLst>
              <a:ext uri="{FF2B5EF4-FFF2-40B4-BE49-F238E27FC236}">
                <a16:creationId xmlns:a16="http://schemas.microsoft.com/office/drawing/2014/main" id="{BC0327C9-0A0D-AB75-7DAF-88B8AA520B48}"/>
              </a:ext>
            </a:extLst>
          </p:cNvPr>
          <p:cNvSpPr/>
          <p:nvPr/>
        </p:nvSpPr>
        <p:spPr>
          <a:xfrm>
            <a:off x="5164554" y="2235313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Regression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F708C6DF-0AD8-0A50-A48F-DF15333D0310}"/>
              </a:ext>
            </a:extLst>
          </p:cNvPr>
          <p:cNvSpPr/>
          <p:nvPr/>
        </p:nvSpPr>
        <p:spPr>
          <a:xfrm>
            <a:off x="942387" y="2235313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10000"/>
                  </a:srgb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lassification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D06E1E38-2D44-B8FB-B9DA-17C42B88520D}"/>
              </a:ext>
            </a:extLst>
          </p:cNvPr>
          <p:cNvSpPr/>
          <p:nvPr/>
        </p:nvSpPr>
        <p:spPr>
          <a:xfrm>
            <a:off x="9386722" y="2235313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Clustering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C55885FD-85A1-C660-9C5F-8B10FA80DB50}"/>
              </a:ext>
            </a:extLst>
          </p:cNvPr>
          <p:cNvSpPr/>
          <p:nvPr/>
        </p:nvSpPr>
        <p:spPr>
          <a:xfrm>
            <a:off x="5164554" y="43847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Model </a:t>
            </a:r>
            <a:r>
              <a:rPr lang="en-US" altLang="ja-JP" dirty="0">
                <a:solidFill>
                  <a:srgbClr val="E7E6E6">
                    <a:lumMod val="10000"/>
                  </a:srgb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Selection</a:t>
            </a:r>
            <a:endParaRPr kumimoji="0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E7DF340A-957C-72E5-9D47-C7874BD8599B}"/>
              </a:ext>
            </a:extLst>
          </p:cNvPr>
          <p:cNvSpPr/>
          <p:nvPr/>
        </p:nvSpPr>
        <p:spPr>
          <a:xfrm>
            <a:off x="942387" y="43847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Dimensionality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Reduction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590374A3-1B0C-88D6-F527-E07366D19C1D}"/>
              </a:ext>
            </a:extLst>
          </p:cNvPr>
          <p:cNvSpPr/>
          <p:nvPr/>
        </p:nvSpPr>
        <p:spPr>
          <a:xfrm>
            <a:off x="9386722" y="43847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Preprocessing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0999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96294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대표적인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C04208-AA28-358D-3026-798FA8E5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58" y="1413744"/>
            <a:ext cx="10610850" cy="36575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BC63EA-65DE-08A9-B3EB-70BA0B0AE475}"/>
              </a:ext>
            </a:extLst>
          </p:cNvPr>
          <p:cNvSpPr txBox="1"/>
          <p:nvPr/>
        </p:nvSpPr>
        <p:spPr>
          <a:xfrm>
            <a:off x="228599" y="183284"/>
            <a:ext cx="3459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7262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96294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대표적인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4E1D1B-12C3-E421-4B6C-4F1B96C0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55" y="1413744"/>
            <a:ext cx="9858375" cy="3667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D5708B-A21A-1081-64B4-B2D70F2945B5}"/>
              </a:ext>
            </a:extLst>
          </p:cNvPr>
          <p:cNvSpPr txBox="1"/>
          <p:nvPr/>
        </p:nvSpPr>
        <p:spPr>
          <a:xfrm>
            <a:off x="228599" y="183284"/>
            <a:ext cx="3459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6591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프로세스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15424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수집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가공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학습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성능 개선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7D2C42-A4FA-5ADB-F3AF-278D275BB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4152" r="2059" b="3100"/>
          <a:stretch/>
        </p:blipFill>
        <p:spPr bwMode="auto">
          <a:xfrm>
            <a:off x="592658" y="1528767"/>
            <a:ext cx="7762875" cy="345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008141-CDD8-82F1-EB6F-1B40E736A261}"/>
              </a:ext>
            </a:extLst>
          </p:cNvPr>
          <p:cNvSpPr txBox="1"/>
          <p:nvPr/>
        </p:nvSpPr>
        <p:spPr>
          <a:xfrm>
            <a:off x="592658" y="5175344"/>
            <a:ext cx="6115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https://shorturl.at/zAEM4</a:t>
            </a:r>
          </a:p>
        </p:txBody>
      </p:sp>
    </p:spTree>
    <p:extLst>
      <p:ext uri="{BB962C8B-B14F-4D97-AF65-F5344CB8AC3E}">
        <p14:creationId xmlns:p14="http://schemas.microsoft.com/office/powerpoint/2010/main" val="3591276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s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026282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분석 수행할 때 가장 유용하게 사용할 수 있는 파이썬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7D4E2FF-011F-37C2-8CF5-FD9920D2E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352565"/>
              </p:ext>
            </p:extLst>
          </p:nvPr>
        </p:nvGraphicFramePr>
        <p:xfrm>
          <a:off x="602593" y="1783076"/>
          <a:ext cx="10943680" cy="4358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324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업무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분리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sklearn.model_selection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훈련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테스트 데이터로 데이터를 분리하기 위해 활용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train_test_split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메서드 주로 활용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처리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sklearn.preprocessing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Feature Scaling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-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StandardSacler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기준으로 변경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-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MinMaxScaler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사이에 위치하도록 데이터 재조정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Binarization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수치 데이터를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 데이터를 수치로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Imputer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채움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축소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sklearn.decomposition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PCA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등을 통해 차원축소 지원 가능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 학습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sklearn.linear_model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로지스틱 회귀 등의 알고리즘 지원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sklearn.tree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트리 알고리즘 제공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sklearn.ensemble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랜덤포레스트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알고리즘 제공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 평가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클러스터링 등에 관한 모형 평가 지표 제공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711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2298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31944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학습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이유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알고리즘 적용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미 허용 → 다른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고정 값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입력 필요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값을 허용하지 않는다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→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변환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서로 다른 변수의 값 범위를 일정한 수준으로 변환함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38815"/>
              </p:ext>
            </p:extLst>
          </p:nvPr>
        </p:nvGraphicFramePr>
        <p:xfrm>
          <a:off x="602593" y="2521740"/>
          <a:ext cx="10943680" cy="3906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2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15132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종류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표준화</a:t>
                      </a:r>
                      <a:r>
                        <a:rPr lang="en-US" altLang="ko-KR" sz="1600" b="0" baseline="-250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Standardization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RobustScaler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중간값을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제거하고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 범위에 따라 데이터의 배율 조정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사이의 범위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 제거에 좋음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quantile_range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파라미터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(default [0.25, 0.75])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조정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이고 분산이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정규분포를 가진 값으로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SVM,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로지스틱 모델 사용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필수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회귀보다는 분류분석에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711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정규화</a:t>
                      </a:r>
                      <a:r>
                        <a:rPr lang="en-US" altLang="ko-KR" sz="1600" b="0" baseline="-250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Normalization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MinMaxScaler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수치 데이터를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[0, 1],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음수가 존재하면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[-1, 1]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분류보다는 회귀에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MaxAbsScaler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최대절댓값과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각각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되도록 스케일링 하는 정규화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값은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사이에 표현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이상치에 매우 민감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분류보다는 회귀에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0636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B3551D-26C2-DCD5-8BD8-B3148DFC9C6D}"/>
              </a:ext>
            </a:extLst>
          </p:cNvPr>
          <p:cNvSpPr txBox="1"/>
          <p:nvPr/>
        </p:nvSpPr>
        <p:spPr>
          <a:xfrm>
            <a:off x="228599" y="183284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s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6790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31944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학습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이유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알고리즘 적용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미 허용 → 다른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고정 값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입력 필요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값을 허용하지 않는다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→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변환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서로 다른 변수의 값 범위를 일정한 수준으로 변환함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17032"/>
              </p:ext>
            </p:extLst>
          </p:nvPr>
        </p:nvGraphicFramePr>
        <p:xfrm>
          <a:off x="602593" y="2521740"/>
          <a:ext cx="1094368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2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15132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종류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Ordinal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OrdinalEncoder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(Ordinal)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(Nominal)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47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One-Hot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OneHotEncoder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(Nominal)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0246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B5812D-6CD0-F92C-26F5-D6B71D779187}"/>
              </a:ext>
            </a:extLst>
          </p:cNvPr>
          <p:cNvSpPr txBox="1"/>
          <p:nvPr/>
        </p:nvSpPr>
        <p:spPr>
          <a:xfrm>
            <a:off x="228599" y="183284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s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451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635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 오차의 개념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차이를 말함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(+)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값과 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(-)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 발생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양과 음의 값 한산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가까워짐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제곱 또는 절댓값을 취함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모형은 오차의 제곱 혹은 절댓값의 합이 최소화되는 라인을 찾는 것이 목표임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16" y="2644019"/>
            <a:ext cx="8972683" cy="36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495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635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 오차의 개념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차이를 말함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(+)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값과 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(-)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 발생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양과 음의 값 한산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가까워짐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제곱 또는 절댓값을 취함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모형은 오차의 제곱 혹은 절댓값의 합이 최소화되는 라인을 찾는 것이 목표임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1384300" y="5967968"/>
            <a:ext cx="3797300" cy="3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536701" y="2821543"/>
            <a:ext cx="3247" cy="3336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13614" y="596932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614" y="5969321"/>
                <a:ext cx="3679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46489" y="2932033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489" y="2932033"/>
                <a:ext cx="371384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/>
          <p:cNvCxnSpPr/>
          <p:nvPr/>
        </p:nvCxnSpPr>
        <p:spPr>
          <a:xfrm flipV="1">
            <a:off x="1384300" y="2917062"/>
            <a:ext cx="2777811" cy="26765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2327910" y="3740806"/>
            <a:ext cx="88936" cy="9953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933600" y="3455101"/>
                <a:ext cx="8969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실제값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𝑌</m:t>
                    </m:r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600" y="3455101"/>
                <a:ext cx="896977" cy="276999"/>
              </a:xfrm>
              <a:prstGeom prst="rect">
                <a:avLst/>
              </a:prstGeom>
              <a:blipFill>
                <a:blip r:embed="rId4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/>
          <p:cNvCxnSpPr/>
          <p:nvPr/>
        </p:nvCxnSpPr>
        <p:spPr>
          <a:xfrm flipV="1">
            <a:off x="1522430" y="5391388"/>
            <a:ext cx="3179110" cy="5807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2382089" y="4652876"/>
            <a:ext cx="0" cy="767550"/>
          </a:xfrm>
          <a:prstGeom prst="straightConnector1">
            <a:avLst/>
          </a:prstGeom>
          <a:ln w="31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4"/>
          </p:cNvCxnSpPr>
          <p:nvPr/>
        </p:nvCxnSpPr>
        <p:spPr>
          <a:xfrm>
            <a:off x="2372378" y="3840342"/>
            <a:ext cx="9711" cy="769537"/>
          </a:xfrm>
          <a:prstGeom prst="straightConnector1">
            <a:avLst/>
          </a:prstGeom>
          <a:ln w="31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412071" y="4512314"/>
                <a:ext cx="8894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예측값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71" y="4512314"/>
                <a:ext cx="889411" cy="276999"/>
              </a:xfrm>
              <a:prstGeom prst="rect">
                <a:avLst/>
              </a:prstGeom>
              <a:blipFill>
                <a:blip r:embed="rId5"/>
                <a:stretch>
                  <a:fillRect l="-685" t="-2174" r="-890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614346" y="3995438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오류</a:t>
            </a:r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r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(Error)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649174" y="5252888"/>
                <a:ext cx="7355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평균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174" y="5252888"/>
                <a:ext cx="735522" cy="276999"/>
              </a:xfrm>
              <a:prstGeom prst="rect">
                <a:avLst/>
              </a:prstGeom>
              <a:blipFill>
                <a:blip r:embed="rId6"/>
                <a:stretch>
                  <a:fillRect l="-833" t="-4444" r="-5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880838" y="3954875"/>
                <a:ext cx="1113703" cy="540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D2Coding" panose="020B0609020101020101" pitchFamily="49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  <a:ea typeface="D2Coding" panose="020B0609020101020101" pitchFamily="49" charset="-127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D2Coding" panose="020B0609020101020101" pitchFamily="49" charset="-127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D2Coding" panose="020B0609020101020101" pitchFamily="49" charset="-127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838" y="3954875"/>
                <a:ext cx="1113703" cy="540469"/>
              </a:xfrm>
              <a:prstGeom prst="rect">
                <a:avLst/>
              </a:prstGeom>
              <a:blipFill>
                <a:blip r:embed="rId7"/>
                <a:stretch>
                  <a:fillRect l="-41209" t="-117045" r="-32967" b="-165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3866023" y="3701842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오차의 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제곱합을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최소화하는 라인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162216" y="2640964"/>
                <a:ext cx="12632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𝑦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𝑎𝑥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𝑏</m:t>
                      </m:r>
                    </m:oMath>
                  </m:oMathPara>
                </a14:m>
                <a:endParaRPr lang="ko-KR" altLang="en-US" sz="16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216" y="2640964"/>
                <a:ext cx="1263295" cy="338554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384696" y="2512836"/>
                <a:ext cx="4216795" cy="617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𝑎</m:t>
                    </m:r>
                  </m:oMath>
                </a14:m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: 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기울기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회귀계수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, Coefficient), </a:t>
                </a:r>
                <a:r>
                  <a:rPr lang="ko-KR" altLang="en-US" sz="1200" dirty="0" err="1">
                    <a:latin typeface="D2Coding" panose="020B0609020101020101" pitchFamily="49" charset="-127"/>
                    <a:ea typeface="D2Coding" panose="020B0609020101020101" pitchFamily="49" charset="-127"/>
                  </a:rPr>
                  <a:t>최소제곱법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추정</a:t>
                </a:r>
                <a:endParaRPr lang="en-US" altLang="ko-KR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𝑏</m:t>
                    </m:r>
                  </m:oMath>
                </a14:m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: 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절편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(intercept)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696" y="2512836"/>
                <a:ext cx="4216795" cy="617413"/>
              </a:xfrm>
              <a:prstGeom prst="rect">
                <a:avLst/>
              </a:prstGeom>
              <a:blipFill>
                <a:blip r:embed="rId9"/>
                <a:stretch>
                  <a:fillRect b="-6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0BFB615-0DF6-BAD4-0BDE-B4F0334D8827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4711325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505721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MAE(Mean Absolute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049959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절댓값으로 변환해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𝑀𝐴𝐸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에러의 크기가 그대로 반영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이상치에 영향 받음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049959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절댓값으로 변환해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에러의 크기가 그대로 반영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이상치에 영향 받음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mean_absolute_error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mae = mean_absolute_error(y_test, y_pred)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10B55F8-5545-6ECC-B584-563CB2D6C9A8}"/>
              </a:ext>
            </a:extLst>
          </p:cNvPr>
          <p:cNvSpPr txBox="1"/>
          <p:nvPr/>
        </p:nvSpPr>
        <p:spPr>
          <a:xfrm>
            <a:off x="506933" y="37389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7F06C0-17A5-3C8D-6650-132455E47EDC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930573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412333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Github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Git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사용한 버전 관리 및 협업을 위한 웹 기반 플랫폼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https://github.com/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20ADB8-814D-0439-182D-CFCDE4F1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63" y="1829243"/>
            <a:ext cx="9122980" cy="448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007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4897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MSE(Mean Squared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337819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𝑀𝑆𝐸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차이의 면적 합을 의미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특이값이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존재하면 수치가 증가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337819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차이의 면적 합을 의미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특이값이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존재하면 수치가 증가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mae = mean_squared_error (y_test, y_pred)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7389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20D80-2723-3601-CA23-82792D881BD0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0796008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86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RMSE(Root Mean Squared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993303"/>
                  </p:ext>
                </p:extLst>
              </p:nvPr>
            </p:nvGraphicFramePr>
            <p:xfrm>
              <a:off x="602593" y="1818599"/>
              <a:ext cx="10943680" cy="223393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루트를 씌운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𝑅𝑀𝑆𝐸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  <m:t>𝑌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오차에 제곱을 하면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오차가 클수록 그에 따른 가중치가 높게 반영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손실이 기하급수적으로 증가하는 상황에서 실제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오류값의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평균보다 값이 더 커지지 않도록 상쇄하기 위해 사용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993303"/>
                  </p:ext>
                </p:extLst>
              </p:nvPr>
            </p:nvGraphicFramePr>
            <p:xfrm>
              <a:off x="602593" y="1818599"/>
              <a:ext cx="10943680" cy="223393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루트를 씌운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04013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38012" r="-206" b="-859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오차에 제곱을 하면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오차가 클수록 그에 따른 가중치가 높게 반영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손실이 기하급수적으로 증가하는 상황에서 실제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오류값의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평균보다 값이 더 커지지 않도록 상쇄하기 위해 사용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710846"/>
          <a:ext cx="638315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numpy as </a:t>
                      </a:r>
                      <a:r>
                        <a:rPr lang="es-E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np.sqrt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0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6033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419307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541C2-3D08-3A69-BB78-133A628DA412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15932335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966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MSLE(Mean Squared Log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898635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로그를 적용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𝑀𝑆𝐿𝐸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log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  <m:t>𝑌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RMSE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같이 오차가 기하급수적으로 증가하는 상황에서 실제 오차의 평균보다 값이 더 커지지 않도록 상쇄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898635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로그를 적용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RMSE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같이 오차가 기하급수적으로 증가하는 상황에서 실제 오차의 평균보다 값이 더 커지지 않도록 상쇄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666219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mean_squared_log_error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msle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mean_squared_log_error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msle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05E7F5-7305-179D-FC0C-6C586BA9EEE8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4298674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632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MAPE(Mean Absolute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1492961"/>
                  </p:ext>
                </p:extLst>
              </p:nvPr>
            </p:nvGraphicFramePr>
            <p:xfrm>
              <a:off x="602593" y="1818599"/>
              <a:ext cx="10943680" cy="149879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MAE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를 퍼센트로 반환한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𝑀𝐴𝑃𝐸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100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)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예측값에서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차지하는 정도를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1492961"/>
                  </p:ext>
                </p:extLst>
              </p:nvPr>
            </p:nvGraphicFramePr>
            <p:xfrm>
              <a:off x="602593" y="1818599"/>
              <a:ext cx="10943680" cy="149879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MAE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를 퍼센트로 반환한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552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예측값에서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차지하는 정도를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52567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116169"/>
          <a:ext cx="10925512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549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07001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np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MAPE(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abs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-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/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 *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return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MAPE(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23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F24948-8E25-ACB7-196E-959D4B701EDA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1670608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성능평가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–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회귀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결정계수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실젯값과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차이 활용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blipFill>
                <a:blip r:embed="rId2"/>
                <a:stretch>
                  <a:fillRect l="-734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3640115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𝑆𝑆𝑅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3640115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496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20" t="-108791" r="-206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2323059"/>
                  </p:ext>
                </p:extLst>
              </p:nvPr>
            </p:nvGraphicFramePr>
            <p:xfrm>
              <a:off x="602593" y="3141874"/>
              <a:ext cx="10943680" cy="3002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80756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5611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74960">
                      <a:extLst>
                        <a:ext uri="{9D8B030D-6E8A-4147-A177-3AD203B41FA5}">
                          <a16:colId xmlns:a16="http://schemas.microsoft.com/office/drawing/2014/main" val="35988193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지표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수식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(Total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전체제곱합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관측치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값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들의 평균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SSR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(Regression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모형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값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들의 평균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변동성 중 회귀 모형으로 설명할 수 있는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4724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SSE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(Error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관측치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모형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변동성 중 회귀 모형으로 설명할 수 없는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2323059"/>
                  </p:ext>
                </p:extLst>
              </p:nvPr>
            </p:nvGraphicFramePr>
            <p:xfrm>
              <a:off x="602593" y="3141874"/>
              <a:ext cx="10943680" cy="3002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80756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5611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74960">
                      <a:extLst>
                        <a:ext uri="{9D8B030D-6E8A-4147-A177-3AD203B41FA5}">
                          <a16:colId xmlns:a16="http://schemas.microsoft.com/office/drawing/2014/main" val="35988193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지표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수식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(Total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48148" r="-24327" b="-2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48148" r="-1158" b="-22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9855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SSR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(Regression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123457" r="-24327" b="-907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123457" r="-1158" b="-907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47245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SSE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(Error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268148" r="-24327" b="-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268148" r="-1158" b="-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5966A00-F8A9-199F-AA8C-805977A3EB17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18238780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성능평가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–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회귀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결정계수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실젯값과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차이 활용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blipFill>
                <a:blip r:embed="rId2"/>
                <a:stretch>
                  <a:fillRect l="-734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554302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𝑆𝑆𝑅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554302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496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20" t="-108791" r="-206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087924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3678423"/>
          <a:ext cx="6383154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r2_score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r2 = r2_score(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0.92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A226F83-BC7F-B5FF-C051-60DCF71F251D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0315698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696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6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56" y="1449268"/>
            <a:ext cx="6476580" cy="25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4226008"/>
            <a:ext cx="48221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용어 정리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TN(True Negative)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음성을 음성이라고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FP(False Positive)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음성을 양성이라고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FN(False Negative):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양성을 음성이라고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TP(True Positive)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양성을 양성이라고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946C0F-66B3-0046-1E8F-EF10F2378592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0325614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833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800100" lvl="1" indent="-34290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정확도의 한계점 보완하기 위해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550D5BC-698A-139A-FAB3-9351B411D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059094"/>
              </p:ext>
            </p:extLst>
          </p:nvPr>
        </p:nvGraphicFramePr>
        <p:xfrm>
          <a:off x="602593" y="1818599"/>
          <a:ext cx="10943680" cy="94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6278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089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 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모델의 성능을 평가할 때 사용되는 지표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예측값과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실제값을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보여주는 행렬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분면 행렬에서 실제 레이블 클래스 값과 예측 레이블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클래스 값이 어떤 유형을 가지고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매핑되는지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68225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29091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3475799"/>
          <a:ext cx="10925512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549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07001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confusion_matrix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cm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confusion_matrix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cm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2DA2ED-59BB-D7A8-E7E8-FDD13E7DEC1C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7462409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430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정확도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(Accuracy)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실제분류와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예측분류가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얼마나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일치했는가를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기반으로 알고리즘의 성능을 평가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010805"/>
                  </p:ext>
                </p:extLst>
              </p:nvPr>
            </p:nvGraphicFramePr>
            <p:xfrm>
              <a:off x="602593" y="1818599"/>
              <a:ext cx="10943680" cy="12937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데이터에서 예측 데이터가 얼마나 같은지 판단하는 지표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𝐴𝑐𝑐𝑢𝑟𝑎𝑐𝑦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데이터 구성에 따라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머신러닝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모델의 성능을 왜곡할 가능성 있음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010805"/>
                  </p:ext>
                </p:extLst>
              </p:nvPr>
            </p:nvGraphicFramePr>
            <p:xfrm>
              <a:off x="602593" y="1818599"/>
              <a:ext cx="10943680" cy="12937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데이터에서 예측 데이터가 얼마나 같은지 판단하는 지표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7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데이터 구성에 따라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머신러닝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모델의 성능을 왜곡할 가능성 있음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52567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116169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accuracy_score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accuracy_score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3698424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BD5B2-FF20-CFC5-3107-C9AF187F28C9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3716667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정밀도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(Precision)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Positive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예측에 집중한 평가지표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153892"/>
                  </p:ext>
                </p:extLst>
              </p:nvPr>
            </p:nvGraphicFramePr>
            <p:xfrm>
              <a:off x="602593" y="1818599"/>
              <a:ext cx="10943680" cy="19897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 중 실제로도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𝑃𝑟𝑒𝑐𝑖𝑠𝑖𝑜𝑛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예측성능을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더욱 정밀하게 측정하기 위한 평가지표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양성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예측도라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불리움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정밀도가 상대적인 중요성을 가지는 경우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예측했을 때 업무상 큰 영향 발생 시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153892"/>
                  </p:ext>
                </p:extLst>
              </p:nvPr>
            </p:nvGraphicFramePr>
            <p:xfrm>
              <a:off x="602593" y="1818599"/>
              <a:ext cx="10943680" cy="19897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 중 실제로도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2054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예측성능을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더욱 정밀하게 측정하기 위한 평가지표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양성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예측도라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불리움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정밀도가 상대적인 중요성을 가지는 경우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예측했을 때 업무상 큰 영향 발생 시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precision_score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precision_score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F78A58-0C14-D00C-EBDB-7C3891A6AF1E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407196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8915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회원가입이 완료된 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Create Repository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77B2F5-5944-4E79-7F9E-9C4F3CCAD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25" y="1464484"/>
            <a:ext cx="9518831" cy="45464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D67B4B9-5E62-69E1-392B-CA03D09E38DE}"/>
              </a:ext>
            </a:extLst>
          </p:cNvPr>
          <p:cNvSpPr/>
          <p:nvPr/>
        </p:nvSpPr>
        <p:spPr>
          <a:xfrm>
            <a:off x="812800" y="2559063"/>
            <a:ext cx="993140" cy="299438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61BB33-CA1B-2F1A-B6CC-9D46DBCE779F}"/>
              </a:ext>
            </a:extLst>
          </p:cNvPr>
          <p:cNvSpPr/>
          <p:nvPr/>
        </p:nvSpPr>
        <p:spPr>
          <a:xfrm>
            <a:off x="3078479" y="4131725"/>
            <a:ext cx="1129665" cy="307926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9334667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재현율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(Recall)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Positive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예측에 집중한 평가지표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185317"/>
                  </p:ext>
                </p:extLst>
              </p:nvPr>
            </p:nvGraphicFramePr>
            <p:xfrm>
              <a:off x="602593" y="1818599"/>
              <a:ext cx="10943680" cy="174586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𝑅𝑒𝑐𝑎𝑙𝑙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민감도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(Sensitivity)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라고 불림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상대적인 중요성을 가지는 경우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 했을 때 업무상 큰 영향이 발생할 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185317"/>
                  </p:ext>
                </p:extLst>
              </p:nvPr>
            </p:nvGraphicFramePr>
            <p:xfrm>
              <a:off x="602593" y="1818599"/>
              <a:ext cx="10943680" cy="174586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16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민감도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(Sensitivity)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라고 불림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상대적인 중요성을 가지는 경우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 했을 때 업무상 큰 영향이 발생할 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F6BDE3-BF27-F8BB-BE79-EB149675434A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8857451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F1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정밀도와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재현율을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결합한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5727330"/>
                  </p:ext>
                </p:extLst>
              </p:nvPr>
            </p:nvGraphicFramePr>
            <p:xfrm>
              <a:off x="602593" y="1818599"/>
              <a:ext cx="10943680" cy="174212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𝐹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1 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𝑠𝑐𝑜𝑟𝑒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𝑟𝑒𝑐𝑎𝑙𝑙</m:t>
                                        </m:r>
                                      </m:den>
                                    </m:f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𝑝𝑟𝑒𝑐𝑖𝑠𝑖𝑜𝑛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=2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𝑝𝑟𝑒𝑐𝑖𝑠𝑖𝑜𝑛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𝑟𝑒𝑐𝑎𝑙𝑙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𝑝𝑟𝑒𝑐𝑖𝑠𝑖𝑜𝑛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𝑟𝑒𝑐𝑎𝑙𝑙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어느 한쪽으로 치우치지 않고 적절한 조화를 이룰 때 상대적으로 높은 수치를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5727330"/>
                  </p:ext>
                </p:extLst>
              </p:nvPr>
            </p:nvGraphicFramePr>
            <p:xfrm>
              <a:off x="602593" y="1818599"/>
              <a:ext cx="10943680" cy="174212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9216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49618" r="-206" b="-809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어느 한쪽으로 치우치지 않고 적절한 조화를 이룰 때 상대적으로 높은 수치를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f1_score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f1 = f1_score(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A2620-AEDA-75A7-208A-1F3DC49B313F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0889622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31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ROC-Curve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곡선과 이를 기반으로 하는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스코어는 이진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분류모델의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주요 성능평가지표임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568897"/>
                  </p:ext>
                </p:extLst>
              </p:nvPr>
            </p:nvGraphicFramePr>
            <p:xfrm>
              <a:off x="602593" y="1818599"/>
              <a:ext cx="10943680" cy="245033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010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978357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FPR(False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변할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변하는 것을 나타내는 곡선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(ROC)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𝑇𝑁𝑅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𝐹𝑃𝑅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𝑇𝑁𝑅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y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x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 하는 그래프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분류 결정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임곗값을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조절하면서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부터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까지 변할 때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변화값을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그래프에 나타냄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우상향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그래프로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그려짐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568897"/>
                  </p:ext>
                </p:extLst>
              </p:nvPr>
            </p:nvGraphicFramePr>
            <p:xfrm>
              <a:off x="602593" y="1818599"/>
              <a:ext cx="10943680" cy="245033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010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978357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FPR(False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변할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변하는 것을 나타내는 곡선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(ROC)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25653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886" t="-31401" r="-187" b="-705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y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x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 하는 그래프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분류 결정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임곗값을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조절하면서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부터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까지 변할 때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변화값을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그래프에 나타냄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우상향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그래프로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그려짐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476334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00BFE-D420-9AA6-6C94-D962152BB8CD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4887344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31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ROC-Curve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곡선과 이를 기반으로 하는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스코어는 이진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분류모델의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주요 성능평가지표임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0" name="Picture 2" descr="https://raw.githubusercontent.com/angeloyeo/angeloyeo.github.io/master/pics/2020-08-05-ROC/pic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" t="3328" r="4091" b="4484"/>
          <a:stretch/>
        </p:blipFill>
        <p:spPr bwMode="auto">
          <a:xfrm>
            <a:off x="7712152" y="2268548"/>
            <a:ext cx="3971848" cy="380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16780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2268549"/>
          <a:ext cx="6796039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70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6068998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matplotlib.pyplot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thres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pos_label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54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show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282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35D3165-A946-D55E-CBD8-7FE63226F040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9398479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49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 아래의 면적 값을 분류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성능지표로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550D5BC-698A-139A-FAB3-9351B411D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66238"/>
              </p:ext>
            </p:extLst>
          </p:nvPr>
        </p:nvGraphicFramePr>
        <p:xfrm>
          <a:off x="602593" y="1818599"/>
          <a:ext cx="10943680" cy="1889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6010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78357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 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Area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Under the ROC Curve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곡선 아래의 면적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가까울수록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예측성능이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우수하다고 판단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값이 커지려면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작을 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값이 커야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우상향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직선에서 멀어지고 왼쪽 상단의 모서리 쪽으로 가파르게 곡선이 이동할수록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가까워짐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랜덤 수준의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68225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1156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1655"/>
          <a:ext cx="8058782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212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71966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thres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pos_label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282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13171020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119804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 데이터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(time series data)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일정한 시간 간격으로 순차적으로 기록된 데이터의 집합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데이터 포인트들은 시간 순서대로 연결되어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과거의 데이터가 미래의 데이터에 영향을 미칠 수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개요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5F99BF-A0B9-AA0D-0848-AB85D0773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104118"/>
              </p:ext>
            </p:extLst>
          </p:nvPr>
        </p:nvGraphicFramePr>
        <p:xfrm>
          <a:off x="1050269" y="2207260"/>
          <a:ext cx="10294006" cy="2443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8387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31013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계절요인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(Seasonal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월간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주간 등 일정한 주기를 가지고 반복되는 패턴이 있을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크리스마스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(Trend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장기적인 시간 동안 증가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감소 또는 안정적인 경향을 보일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GDP,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인구증가율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출산율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순환요인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(Cycle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주기 혹은 수년 간의 간격으로 발생하는 주기적인 패턴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경기 변동성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불규칙요인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(Irregular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예측할 수 없는 또는 설명할 수 없는 요인에 의한 우연한 패턴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 불가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noise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으로 간주됨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홍수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전염병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0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4528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11980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 데이터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(time series data)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일정한 시간 간격으로 순차적으로 기록된 데이터의 집합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개요</a:t>
            </a:r>
          </a:p>
        </p:txBody>
      </p:sp>
      <p:pic>
        <p:nvPicPr>
          <p:cNvPr id="9" name="그림 8" descr="라인, 도표, 그래프, 평행이(가) 표시된 사진&#10;&#10;자동 생성된 설명">
            <a:extLst>
              <a:ext uri="{FF2B5EF4-FFF2-40B4-BE49-F238E27FC236}">
                <a16:creationId xmlns:a16="http://schemas.microsoft.com/office/drawing/2014/main" id="{1B13336C-7F86-45B0-D12F-859942204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3" y="1413743"/>
            <a:ext cx="9849818" cy="492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385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594841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정상성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(Stationary)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시계열분석을 하기 위해서는 기본적으로 평균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공분산 및 기타 모든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분포적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특성이 일정한 성질인 정상성 만족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개요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540013A-1BD2-5886-FB05-3087578B9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267793"/>
              </p:ext>
            </p:extLst>
          </p:nvPr>
        </p:nvGraphicFramePr>
        <p:xfrm>
          <a:off x="1050268" y="1870985"/>
          <a:ext cx="10864461" cy="3149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0245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16200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 조건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(Mean)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시점에 관계 없이 일정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(Variance)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시점에 관계 없이 일정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공분산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(Covariance)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시계열 내의 특정 시점에 의존하지 않음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다만 시차에만 의존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계절성 또는 주기성이 없음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정상성 가정 효과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모델링 단순화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ARIMA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모델은 정상성을 가정함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즉 정상성을 만족하지 못하면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ARIMA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 사용 불가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신뢰할 수 있는 통계적 추론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모델에 의해 추정된 파라미터들이 시간에 따라 일관된 신뢰 보장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정상성 검정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Augmented Dickey-Fuller(ADF)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대표적인 정상성 검정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정상성 변환방법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추세가 안 보이거나 평균이 일정하지 않을 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(Difference)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통해서 가공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분산이 일정하지 않은 경우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로그 변환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제곱근 변환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멱 변환 등을 통해 시계열 가공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 제거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데이터에서 추세 성분을 제거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시계열에서 계절성과 추세 성분을 분리하고 제거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0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7740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11417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 데이터 예측 주요 알고리즘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알고리즘 코드 적용 하기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2A163C8D-15EF-000C-9900-BEBA1AB81D4C}"/>
              </a:ext>
            </a:extLst>
          </p:cNvPr>
          <p:cNvSpPr/>
          <p:nvPr/>
        </p:nvSpPr>
        <p:spPr>
          <a:xfrm>
            <a:off x="5164554" y="2832156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LightGBM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CD250DB7-087C-F63D-ADE9-708CDC40F7E3}"/>
              </a:ext>
            </a:extLst>
          </p:cNvPr>
          <p:cNvSpPr/>
          <p:nvPr/>
        </p:nvSpPr>
        <p:spPr>
          <a:xfrm>
            <a:off x="942387" y="2832156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ARIMA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EBE3D6F8-B0F6-2052-1EBE-66E4B607F20B}"/>
              </a:ext>
            </a:extLst>
          </p:cNvPr>
          <p:cNvSpPr/>
          <p:nvPr/>
        </p:nvSpPr>
        <p:spPr>
          <a:xfrm>
            <a:off x="9386722" y="2832156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Prophet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470E9-6B97-A80E-C70B-7A65716DC313}"/>
              </a:ext>
            </a:extLst>
          </p:cNvPr>
          <p:cNvSpPr txBox="1"/>
          <p:nvPr/>
        </p:nvSpPr>
        <p:spPr>
          <a:xfrm>
            <a:off x="1114650" y="2313903"/>
            <a:ext cx="151836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&lt;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전통 시계열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38868-FA21-0865-9611-40FF9C7B2C18}"/>
              </a:ext>
            </a:extLst>
          </p:cNvPr>
          <p:cNvSpPr txBox="1"/>
          <p:nvPr/>
        </p:nvSpPr>
        <p:spPr>
          <a:xfrm>
            <a:off x="5164554" y="2313903"/>
            <a:ext cx="194829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&lt; Tree-Boosting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3559D-F315-6442-5133-DF41A6053B01}"/>
              </a:ext>
            </a:extLst>
          </p:cNvPr>
          <p:cNvSpPr txBox="1"/>
          <p:nvPr/>
        </p:nvSpPr>
        <p:spPr>
          <a:xfrm>
            <a:off x="9625509" y="2313903"/>
            <a:ext cx="146546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&lt; Facebook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925190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ARIMA(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AutoRegressive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Integrated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Moving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Average)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자기회귀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), I(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), MA(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이동평균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합성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AR, MA, ARMA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경우 데이터가 정상성이어야 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올바른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및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차수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횟수 결정하는 것이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ARIMA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핵심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평가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Akaike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정보 기준 활용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sktime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 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차수 및 횟수를 자동으로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찾아줌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https://github.com/sktime/sktime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62AEDFB-8C66-351E-07ED-E76F36851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07" y="3429000"/>
            <a:ext cx="9050216" cy="292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4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56147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또는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우측 상단의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Profile icon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Your repositories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BA38FF-87BC-0A53-4DF9-D844D72F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16" y="1455487"/>
            <a:ext cx="9761510" cy="46894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AAB2938-0619-1312-D606-BEDA72C4827A}"/>
              </a:ext>
            </a:extLst>
          </p:cNvPr>
          <p:cNvSpPr/>
          <p:nvPr/>
        </p:nvSpPr>
        <p:spPr>
          <a:xfrm>
            <a:off x="9186323" y="1490981"/>
            <a:ext cx="1045360" cy="228600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11B8FF-E627-3C6B-521B-286E1C04B51B}"/>
              </a:ext>
            </a:extLst>
          </p:cNvPr>
          <p:cNvSpPr/>
          <p:nvPr/>
        </p:nvSpPr>
        <p:spPr>
          <a:xfrm>
            <a:off x="9024620" y="2506981"/>
            <a:ext cx="1120139" cy="228600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00FACD1-C97C-8345-516F-DDD979114804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9584690" y="1719581"/>
            <a:ext cx="124313" cy="787400"/>
          </a:xfrm>
          <a:prstGeom prst="straightConnector1">
            <a:avLst/>
          </a:prstGeom>
          <a:ln w="38100">
            <a:solidFill>
              <a:srgbClr val="CD4C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7433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5061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ARIMA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4510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Gradient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Boosting Machine)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MS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개발한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Gradient Boosting Framework,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대규모 데이터셋을 빠르고 효율적으로 처리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Boosting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모델보다 메모리 사용량이 적고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실행 속도가 빠르며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 높은 정확도를 달성함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및 다중분류 문제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수치 예측 문제에 효과적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소규모 데이터셋에서의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과적합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(Overfitting),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파라미터 튜닝 설계 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복잡할 수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그 외 상세 내용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https://lightgbm.readthedocs.io/en/stable/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27576AE-F089-B30C-BF0E-F9679D65F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52"/>
          <a:stretch/>
        </p:blipFill>
        <p:spPr>
          <a:xfrm>
            <a:off x="1066800" y="3532979"/>
            <a:ext cx="6049107" cy="260643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0FD69A44-41CF-16CE-D54F-190CA4892E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3482" y="3532979"/>
            <a:ext cx="2357573" cy="5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369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32968" cy="2545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기본 원리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첫번째 단계의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활용하여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2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3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residual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점차 계속 작아질 것임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DB678-0452-CDC9-878D-689780752E3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3" name="Picture 2" descr="https://blog.kakaocdn.net/dn/bYCWhH/btqCpQuOu3V/6AguW8LubqLKPl1yhttxw1/img.jpg">
            <a:extLst>
              <a:ext uri="{FF2B5EF4-FFF2-40B4-BE49-F238E27FC236}">
                <a16:creationId xmlns:a16="http://schemas.microsoft.com/office/drawing/2014/main" id="{A2C633B5-5847-A2A7-7E43-8D0CE5CA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95" y="3877776"/>
            <a:ext cx="4752867" cy="26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2674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330037" cy="296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기본 원리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첫번째 단계의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활용하여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2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3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residual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점차 계속 작아질 것임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이렇게 만들어진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1 + Iteration 2 + Iteration 3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우리의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F78BE-B691-2E4E-F0F8-FE5411BC5F0F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3" name="Picture 2" descr="https://blog.kakaocdn.net/dn/bYCWhH/btqCpQuOu3V/6AguW8LubqLKPl1yhttxw1/img.jpg">
            <a:extLst>
              <a:ext uri="{FF2B5EF4-FFF2-40B4-BE49-F238E27FC236}">
                <a16:creationId xmlns:a16="http://schemas.microsoft.com/office/drawing/2014/main" id="{D6C01ED6-266E-892C-3B4D-84ABC5DB7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95" y="3877776"/>
            <a:ext cx="4752867" cy="26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22627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705448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기본원리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높은 성능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대용량 데이터셋에서도 빠른 학습과 예측 제공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적은 메모리 사용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Leaf-Wise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트리 분할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트리의 균형을 유지하지 않고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최대손실을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갖는 리프 노드 우선 분할하여 더 정확한 예측 가능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2" name="Picture 4" descr="Leafwise Tree Growth of LGBM | Download Scientific 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/>
          <a:stretch/>
        </p:blipFill>
        <p:spPr bwMode="auto">
          <a:xfrm>
            <a:off x="1137814" y="2765915"/>
            <a:ext cx="6178549" cy="30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95198-35B6-9BE1-61AD-302BE9BF6A2F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3648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71280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하이퍼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파라미터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튜닝 주요 매개변수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792976"/>
              </p:ext>
            </p:extLst>
          </p:nvPr>
        </p:nvGraphicFramePr>
        <p:xfrm>
          <a:off x="624160" y="1870985"/>
          <a:ext cx="10943679" cy="4211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매개변수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learing_rate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float(default = 0.1),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부스팅의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반복 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분류기에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적용되는 가중치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n_estimators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int(default=100)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설명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LightGBM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부스팅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반복 횟수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max_depth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int(default=-1)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트리 모델의 최대 깊이를 제한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이는 데이터가 작을 때 과적합을 처리하는 데 사용됨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num_leaves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int(default=31)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 트리의 최대 잎 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min_split_gain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double(default = 0.0)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분할을 수행하기 위한 최소 이득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/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훈련 속도를 높이는데 사용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subsample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double(default = 1.0)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리샘플링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없이 데이터의 일부를 무작위로 선택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모형학습 시간 및 과적합을 제어하는데 사용함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random_state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int(default=None)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추정량의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임의성을 제어함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C1ACD73-DAD8-804D-9C9B-D402CF2E5B22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5712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941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Prophet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Facebook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개발한 오픈 소스 시계열 예측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계절성을 갖는 비즈니스 시계열 데이터에 대한 예측 수행 시 강점을 가지고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주요 구성 요소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Trend, Seasonality, Holiday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3010DC5-0EF2-37BB-2ADF-39789817B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78516"/>
              </p:ext>
            </p:extLst>
          </p:nvPr>
        </p:nvGraphicFramePr>
        <p:xfrm>
          <a:off x="1050268" y="2701982"/>
          <a:ext cx="10864461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9298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771479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사용의 용이성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Prophet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복잡한 시계열 모델링에 대한 전문 지식이 없는 사용자도 쉽게 고품질의 예측 설계 가능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계절성 인식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주간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일간 계절성을 자동으로 감지하고 모델링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휴일 및 이벤트 처리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휴일과 특별 이벤트의 영향을 모델에 포함시킬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 변화 포인트 감지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자동으로 시계열 데이터 내의 추세 변화 포인트를 감지하고 이를 모델에 반영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0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결과 해석 용이성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Prophet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결과는 해석하기 쉽게 설계되어 있어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비전문가도 결과를 이해하고 비즈니스 결정에 활용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623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1869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Prophet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Facebook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개발한 오픈 소스 시계열 예측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계절성을 갖는 비즈니스 시계열 데이터에 대한 예측 수행 시 강점을 가지고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주요 구성 요소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Trend, Seasonality, Holiday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그 외 상세 내용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https://facebook.github.io/prophet/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5B5A24-C6E8-53D3-BA34-7F0CC377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3117480"/>
            <a:ext cx="10400567" cy="247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5822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703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56147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또는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우측 상단의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Profile icon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Your repositories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2BA320-502A-2358-EB21-A690F4168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455487"/>
            <a:ext cx="10271759" cy="43201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D76528-2C3D-EABD-8BF4-797A5F5AF61A}"/>
              </a:ext>
            </a:extLst>
          </p:cNvPr>
          <p:cNvSpPr/>
          <p:nvPr/>
        </p:nvSpPr>
        <p:spPr>
          <a:xfrm>
            <a:off x="9424417" y="1988820"/>
            <a:ext cx="743712" cy="370331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8240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 시 고려사항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18924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의미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값이 크게 차이가 나는 경우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발생하는 주요 원인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표시할 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error, 9999)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 수집의 오류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실내 온도 측정 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40000)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 관측치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월급 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100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1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억원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 처리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실무에서 표준화된 정답은 없음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통계적인 방법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IQR(Inter Quantile Range)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방식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9359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03" y="1009941"/>
            <a:ext cx="8764985" cy="5328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7C27D0-192B-AB6D-9589-62F7A7F942E7}"/>
              </a:ext>
            </a:extLst>
          </p:cNvPr>
          <p:cNvSpPr txBox="1"/>
          <p:nvPr/>
        </p:nvSpPr>
        <p:spPr>
          <a:xfrm>
            <a:off x="228599" y="183284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 시 고려사항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1717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02440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모형 자동화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sklearn.pipeline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과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sklearn.compose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모듈을 적극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D7C67A-54E0-BC2A-7036-BC6E5635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34" y="1783076"/>
            <a:ext cx="9457240" cy="3139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54F97-2F53-5E61-F6FF-8668FDE8FE9F}"/>
              </a:ext>
            </a:extLst>
          </p:cNvPr>
          <p:cNvSpPr txBox="1"/>
          <p:nvPr/>
        </p:nvSpPr>
        <p:spPr>
          <a:xfrm>
            <a:off x="228599" y="183284"/>
            <a:ext cx="3942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 고려사항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0788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1572967" y="2324821"/>
            <a:ext cx="9046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 지리공간 데이터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1679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6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Geospatial Analysis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28738" cy="2545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지리공간 분석의 개요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지리적 패턴 또는 추세 파악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인구 밀도 또는 자원의 가용성 추정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질병의 확산 또는 자연재해 영향 모델링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비즈니스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도시 계획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공중 보건 등의 분야에서 의사 결정 지원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5122" name="Picture 2" descr="Geospatial Analysis and Visualization (GSAV) Certificate | College of Urban  Planning and Public Affairs | University of Illinois Chicago">
            <a:extLst>
              <a:ext uri="{FF2B5EF4-FFF2-40B4-BE49-F238E27FC236}">
                <a16:creationId xmlns:a16="http://schemas.microsoft.com/office/drawing/2014/main" id="{5FED6FD3-1AAD-B18C-41A2-45B316C27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" t="12456" r="3479" b="14111"/>
          <a:stretch/>
        </p:blipFill>
        <p:spPr bwMode="auto">
          <a:xfrm>
            <a:off x="1089130" y="3168916"/>
            <a:ext cx="7245977" cy="3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722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6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Geospatial Analysis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26857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지리공간 분석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8FD0B0-4972-294F-2A57-7109C63C5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569620"/>
              </p:ext>
            </p:extLst>
          </p:nvPr>
        </p:nvGraphicFramePr>
        <p:xfrm>
          <a:off x="820606" y="1419789"/>
          <a:ext cx="10864461" cy="19228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8449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97996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보간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주변 데이터 포인트를 기반으로 특정 위치의 값을 추정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클러스터링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공간에서 서로 가까운 데이터 포인트 그룹을 식별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회귀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 변수와 하나 이상의 독립 변수 간의 관계를 모델링하는 동시에 공간적 의존성을 고려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네트워크 분석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도로망이나 공급망과 같이 연결된 위치의 네트워크를 따라 이동 또는 흐름을 모델링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623334"/>
                  </a:ext>
                </a:extLst>
              </a:tr>
            </a:tbl>
          </a:graphicData>
        </a:graphic>
      </p:graphicFrame>
      <p:pic>
        <p:nvPicPr>
          <p:cNvPr id="10244" name="Picture 4" descr="clustering – Geoff Boeing">
            <a:extLst>
              <a:ext uri="{FF2B5EF4-FFF2-40B4-BE49-F238E27FC236}">
                <a16:creationId xmlns:a16="http://schemas.microsoft.com/office/drawing/2014/main" id="{9BEE96F6-2FC9-F8DB-B725-F33CAA41B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4" t="4559" r="3875" b="7353"/>
          <a:stretch/>
        </p:blipFill>
        <p:spPr bwMode="auto">
          <a:xfrm>
            <a:off x="7491273" y="3772806"/>
            <a:ext cx="3248026" cy="182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A79DEC-6A77-840D-CE5D-594C85BA89BE}"/>
              </a:ext>
            </a:extLst>
          </p:cNvPr>
          <p:cNvSpPr txBox="1"/>
          <p:nvPr/>
        </p:nvSpPr>
        <p:spPr>
          <a:xfrm>
            <a:off x="8309755" y="5631487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공간 클러스터링 예시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19C536DF-EFE7-66EF-7ECB-E6983368B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25" y="3790294"/>
            <a:ext cx="39433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859B3-E920-6571-D0D2-150CAD739920}"/>
              </a:ext>
            </a:extLst>
          </p:cNvPr>
          <p:cNvSpPr txBox="1"/>
          <p:nvPr/>
        </p:nvSpPr>
        <p:spPr>
          <a:xfrm>
            <a:off x="2570318" y="5631487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공간 보간 예시</a:t>
            </a:r>
          </a:p>
        </p:txBody>
      </p:sp>
    </p:spTree>
    <p:extLst>
      <p:ext uri="{BB962C8B-B14F-4D97-AF65-F5344CB8AC3E}">
        <p14:creationId xmlns:p14="http://schemas.microsoft.com/office/powerpoint/2010/main" val="17917688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751015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GIS(Geographic Information System)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다뤄야 하는 도구 필요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솔루션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ArcGIS, QGIS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8FD0B0-4972-294F-2A57-7109C63C5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12471"/>
              </p:ext>
            </p:extLst>
          </p:nvPr>
        </p:nvGraphicFramePr>
        <p:xfrm>
          <a:off x="820606" y="2254326"/>
          <a:ext cx="10864461" cy="23074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774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467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GeoPandas</a:t>
                      </a:r>
                      <a:endParaRPr lang="ko-KR" altLang="en-US" sz="1400" b="1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pandas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데이터프레임을 기반인 지리공간 데이터 작업을 위한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라이브러리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작업과 분석 수행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Shapely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다각형과 같은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2D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기하 도형 개체로 작업하고 조작하기 위한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라이브러리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Fiona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Shapefile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GeoJSON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같은 지리공간 데이터 형식을 읽고 쓰기 위한 라이브러리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PyProj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지리 좌표계와 투영 좌표계간 변환 위한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라이브러리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623334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GDAL/OGR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Raster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및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Vector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데이터를 포함한 데이터를 포함한 지리공간 데이터 형식으로 작업할 수 있는 강력한 라이브러리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7989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배경지식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27139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Raster Vs Vector</a:t>
            </a:r>
          </a:p>
        </p:txBody>
      </p:sp>
      <p:pic>
        <p:nvPicPr>
          <p:cNvPr id="6" name="그림 5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80484B01-687A-FDD7-E05D-73392F1F97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9" t="15275" r="12798" b="8117"/>
          <a:stretch/>
        </p:blipFill>
        <p:spPr bwMode="auto">
          <a:xfrm>
            <a:off x="2987745" y="4281717"/>
            <a:ext cx="3881835" cy="22415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6744710-630A-DE2F-EB97-C9BF235D4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842639"/>
              </p:ext>
            </p:extLst>
          </p:nvPr>
        </p:nvGraphicFramePr>
        <p:xfrm>
          <a:off x="685796" y="1455487"/>
          <a:ext cx="8485734" cy="26835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4286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24286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Raster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Vector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픽셀 그리드로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셀에는 색상 등 특정 속성 포함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연속적인 데이터에 가장 적합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위성 이미지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항공사진 시각화에 적합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파일명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svg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shp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다각형으로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크기 모양과 같은 속성을 의미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점은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x, y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좌표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(coordinate)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선은 도로나 강을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다각형은 빌딩의 경계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호수등을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shapefiles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형태로 저장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파일명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.jpg,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png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tif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2232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배경지식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537915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Shapefile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지리 정보 시스템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(GIS)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소프트웨어에서 널리 사용되는 지리 공간 벡터 데이터 형식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확장자가 다른 세가지 파일로 구성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shp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shx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dbf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공간데이터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(Data)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shp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shx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속성정보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(Information) :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dbf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9F436DE-28DD-75C2-83BB-F1CCAFC80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556704"/>
              </p:ext>
            </p:extLst>
          </p:nvPr>
        </p:nvGraphicFramePr>
        <p:xfrm>
          <a:off x="1050269" y="3117480"/>
          <a:ext cx="10864461" cy="1538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774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467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shp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다각형과 같은 벡터 피처의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geometry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포함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shx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소프트웨어가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파일에 빠르게 검색 및 액세스할 수 있도록 하는 인덱스 파일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dbf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파일에는 각 벡터 피처와 관련된 속성 데이터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인구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면적 등의 정보가 담긴 데이터가 파일에 저장됨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0251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배경지식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213287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CRS(Coordinate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Reference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System)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위도와 경도의 조합을 나타내는 좌표체계 의미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좌표 참조 시스템 유형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A6B4BB3-2668-5B02-8B06-13A8AF243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028217"/>
              </p:ext>
            </p:extLst>
          </p:nvPr>
        </p:nvGraphicFramePr>
        <p:xfrm>
          <a:off x="1028694" y="2286484"/>
          <a:ext cx="10886034" cy="14034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28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3628678">
                  <a:extLst>
                    <a:ext uri="{9D8B030D-6E8A-4147-A177-3AD203B41FA5}">
                      <a16:colId xmlns:a16="http://schemas.microsoft.com/office/drawing/2014/main" val="1525871253"/>
                    </a:ext>
                  </a:extLst>
                </a:gridCol>
                <a:gridCol w="362867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GCS(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Geographic Coordinate Systems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PCS(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Projected Coordinate Systems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VCS(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Vertical Coordinate Systems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위도 및 경도 좌표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지구 표면의 지형지물의 위치 정의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WGS84 or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NAD83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등 다양한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GCS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존재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투영 좌표계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지도나 컴퓨터 화면과 같은 평평한 표면에 지리적 특징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해수면과 같은 기준 표면 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고도 높이 등 측정 시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홍수 모델링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항공 애플리케이션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  <p:pic>
        <p:nvPicPr>
          <p:cNvPr id="6" name="그림 5" descr="The same location on a GCS and a PCS">
            <a:extLst>
              <a:ext uri="{FF2B5EF4-FFF2-40B4-BE49-F238E27FC236}">
                <a16:creationId xmlns:a16="http://schemas.microsoft.com/office/drawing/2014/main" id="{352C9C0D-7082-2A3B-6FF5-68C50F931F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2143" r="51060" b="3625"/>
          <a:stretch/>
        </p:blipFill>
        <p:spPr bwMode="auto">
          <a:xfrm>
            <a:off x="1928775" y="3949518"/>
            <a:ext cx="2100095" cy="242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The same location on a GCS and a PCS">
            <a:extLst>
              <a:ext uri="{FF2B5EF4-FFF2-40B4-BE49-F238E27FC236}">
                <a16:creationId xmlns:a16="http://schemas.microsoft.com/office/drawing/2014/main" id="{0EAE9495-6517-EA38-6DAC-8B89CB0D67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83" t="2334" r="2122" b="1957"/>
          <a:stretch/>
        </p:blipFill>
        <p:spPr bwMode="auto">
          <a:xfrm>
            <a:off x="5720220" y="3952875"/>
            <a:ext cx="1693202" cy="245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927BA47-B217-90B3-3658-40D0E8C0A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02" y="4306892"/>
            <a:ext cx="2855595" cy="1414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899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0D729-FBC9-34D9-4C39-3988331AEC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40823338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695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GeoPandas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149381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Structure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index +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확장한 것으로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geometry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라는 특별한 열을 지님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추가된 컬럼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geometry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shapely geometry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객체를 담고 있음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래픽 1">
            <a:extLst>
              <a:ext uri="{FF2B5EF4-FFF2-40B4-BE49-F238E27FC236}">
                <a16:creationId xmlns:a16="http://schemas.microsoft.com/office/drawing/2014/main" id="{8017D420-DB9F-3952-F897-F287ADE75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06" r="11936"/>
          <a:stretch/>
        </p:blipFill>
        <p:spPr>
          <a:xfrm>
            <a:off x="856133" y="2496025"/>
            <a:ext cx="4228992" cy="22666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345BB5-0228-0DBB-01B2-3A5DE27CC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060" y="2496026"/>
            <a:ext cx="6214007" cy="212406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E90C4F9-FC4B-66AF-F07A-27411A9678E6}"/>
              </a:ext>
            </a:extLst>
          </p:cNvPr>
          <p:cNvSpPr/>
          <p:nvPr/>
        </p:nvSpPr>
        <p:spPr>
          <a:xfrm>
            <a:off x="5434386" y="2496025"/>
            <a:ext cx="294473" cy="2124061"/>
          </a:xfrm>
          <a:prstGeom prst="rect">
            <a:avLst/>
          </a:prstGeom>
          <a:noFill/>
          <a:ln w="38100">
            <a:solidFill>
              <a:srgbClr val="0F9D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2BDEB-BAE4-9AD0-D202-D4B4EBBC8B38}"/>
              </a:ext>
            </a:extLst>
          </p:cNvPr>
          <p:cNvSpPr txBox="1"/>
          <p:nvPr/>
        </p:nvSpPr>
        <p:spPr>
          <a:xfrm>
            <a:off x="5227292" y="5004493"/>
            <a:ext cx="70359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index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3481B39-1771-292D-EB90-63C2E9B3312F}"/>
              </a:ext>
            </a:extLst>
          </p:cNvPr>
          <p:cNvCxnSpPr/>
          <p:nvPr/>
        </p:nvCxnSpPr>
        <p:spPr>
          <a:xfrm>
            <a:off x="5581621" y="4762707"/>
            <a:ext cx="0" cy="312237"/>
          </a:xfrm>
          <a:prstGeom prst="straightConnector1">
            <a:avLst/>
          </a:prstGeom>
          <a:ln w="38100">
            <a:solidFill>
              <a:srgbClr val="0F9D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48D27C-958B-2658-DFC0-642D86ACF8C8}"/>
              </a:ext>
            </a:extLst>
          </p:cNvPr>
          <p:cNvSpPr/>
          <p:nvPr/>
        </p:nvSpPr>
        <p:spPr>
          <a:xfrm>
            <a:off x="5765533" y="2496025"/>
            <a:ext cx="2635517" cy="2124061"/>
          </a:xfrm>
          <a:prstGeom prst="rect">
            <a:avLst/>
          </a:prstGeom>
          <a:noFill/>
          <a:ln w="38100">
            <a:solidFill>
              <a:srgbClr val="FFD3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20B842-6057-EEE1-CB00-46B7706B5D62}"/>
              </a:ext>
            </a:extLst>
          </p:cNvPr>
          <p:cNvSpPr txBox="1"/>
          <p:nvPr/>
        </p:nvSpPr>
        <p:spPr>
          <a:xfrm>
            <a:off x="6822087" y="5004493"/>
            <a:ext cx="61427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E20ECF7-E83F-3EF3-1BA3-7F098AF6DC23}"/>
              </a:ext>
            </a:extLst>
          </p:cNvPr>
          <p:cNvCxnSpPr/>
          <p:nvPr/>
        </p:nvCxnSpPr>
        <p:spPr>
          <a:xfrm>
            <a:off x="7124671" y="4762707"/>
            <a:ext cx="0" cy="312237"/>
          </a:xfrm>
          <a:prstGeom prst="straightConnector1">
            <a:avLst/>
          </a:prstGeom>
          <a:ln w="38100">
            <a:solidFill>
              <a:srgbClr val="FFD3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77D8E0-4654-790C-E094-9282C5B21283}"/>
              </a:ext>
            </a:extLst>
          </p:cNvPr>
          <p:cNvSpPr/>
          <p:nvPr/>
        </p:nvSpPr>
        <p:spPr>
          <a:xfrm>
            <a:off x="8437724" y="2496025"/>
            <a:ext cx="3284017" cy="2124061"/>
          </a:xfrm>
          <a:prstGeom prst="rect">
            <a:avLst/>
          </a:prstGeom>
          <a:noFill/>
          <a:ln w="38100">
            <a:solidFill>
              <a:srgbClr val="F3A4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AE1B99-A157-8010-5578-2C758AAD366E}"/>
              </a:ext>
            </a:extLst>
          </p:cNvPr>
          <p:cNvSpPr txBox="1"/>
          <p:nvPr/>
        </p:nvSpPr>
        <p:spPr>
          <a:xfrm>
            <a:off x="9541906" y="5004493"/>
            <a:ext cx="111440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geometry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427274-FCD4-0110-C2C8-51D5E0B2E090}"/>
              </a:ext>
            </a:extLst>
          </p:cNvPr>
          <p:cNvCxnSpPr/>
          <p:nvPr/>
        </p:nvCxnSpPr>
        <p:spPr>
          <a:xfrm>
            <a:off x="10128221" y="4762707"/>
            <a:ext cx="0" cy="312237"/>
          </a:xfrm>
          <a:prstGeom prst="straightConnector1">
            <a:avLst/>
          </a:prstGeom>
          <a:ln w="38100">
            <a:solidFill>
              <a:srgbClr val="F3A4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9327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695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GeoPandas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10213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Polygon vs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MultiPolygon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434E76D-294E-8113-879A-34D10B222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503755"/>
              </p:ext>
            </p:extLst>
          </p:nvPr>
        </p:nvGraphicFramePr>
        <p:xfrm>
          <a:off x="856982" y="1455487"/>
          <a:ext cx="10864462" cy="20246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43223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432231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Polygon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MultiPolygon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개의 외부 경계와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이상의 내부 경계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평면형 지표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(Surface)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내부 경계는 다각형의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Hole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정의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X, Y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좌표 집합으로 정의된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또는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도형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하나의 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호수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하나의 행정 구역 정의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복수의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Polygon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존재하는 형태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Polygon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겹쳐지거나 분리 또는 중첩될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하와이 같은 군도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  <p:pic>
        <p:nvPicPr>
          <p:cNvPr id="6" name="그림 5" descr="enter image description here">
            <a:extLst>
              <a:ext uri="{FF2B5EF4-FFF2-40B4-BE49-F238E27FC236}">
                <a16:creationId xmlns:a16="http://schemas.microsoft.com/office/drawing/2014/main" id="{203AF6C5-B173-6175-DD0F-71A2627DA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589" y="3922587"/>
            <a:ext cx="3360949" cy="116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enter image description here">
            <a:extLst>
              <a:ext uri="{FF2B5EF4-FFF2-40B4-BE49-F238E27FC236}">
                <a16:creationId xmlns:a16="http://schemas.microsoft.com/office/drawing/2014/main" id="{95D954B9-2ADC-DD5C-F09D-2315094A8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335" y="3922587"/>
            <a:ext cx="3646390" cy="1161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827152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3137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Map Visualization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55931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913255" y="2324821"/>
            <a:ext cx="4365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Str</a:t>
            </a:r>
            <a:r>
              <a:rPr lang="en-US" altLang="ko-KR" sz="7200" b="1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eamlit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16622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54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Popularity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6726265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Release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2019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10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가장 빠르게 성장하는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Dashboard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프레임워크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FE4216-748A-D022-223A-B008631BC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9" y="1870985"/>
            <a:ext cx="6805478" cy="43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4701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1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탄생 스토리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3324243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처음 설계한 창업자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 descr="사람, 남자, 벽, 실내이(가) 표시된 사진&#10;&#10;자동 생성된 설명">
            <a:extLst>
              <a:ext uri="{FF2B5EF4-FFF2-40B4-BE49-F238E27FC236}">
                <a16:creationId xmlns:a16="http://schemas.microsoft.com/office/drawing/2014/main" id="{837C6380-2808-C3B5-B578-6ACC8E151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09" y="2063032"/>
            <a:ext cx="3636470" cy="2731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1457B4-C68F-F9C8-B204-B4D103293BF5}"/>
              </a:ext>
            </a:extLst>
          </p:cNvPr>
          <p:cNvSpPr txBox="1"/>
          <p:nvPr/>
        </p:nvSpPr>
        <p:spPr>
          <a:xfrm>
            <a:off x="4880183" y="2063032"/>
            <a:ext cx="6114584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CEO of </a:t>
            </a:r>
            <a:r>
              <a:rPr lang="en-US" altLang="ko-KR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Streamlit</a:t>
            </a:r>
            <a:endParaRPr lang="en-US" altLang="ko-KR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Medium" panose="000006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2022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, Snowflake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와 합병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Medium" panose="000006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Computer Science Prof. </a:t>
            </a: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at Carnegie Mellon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Google X Project, VP at </a:t>
            </a:r>
            <a:r>
              <a:rPr lang="en-US" altLang="ko-KR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Zoox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7655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1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탄생 스토리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3324243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처음 설계한 창업자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사각형: 모서리가 접힌 도형 1">
            <a:extLst>
              <a:ext uri="{FF2B5EF4-FFF2-40B4-BE49-F238E27FC236}">
                <a16:creationId xmlns:a16="http://schemas.microsoft.com/office/drawing/2014/main" id="{637E6FCF-F50B-A73A-4567-6ED10CF6A095}"/>
              </a:ext>
            </a:extLst>
          </p:cNvPr>
          <p:cNvSpPr/>
          <p:nvPr/>
        </p:nvSpPr>
        <p:spPr>
          <a:xfrm>
            <a:off x="679145" y="1633384"/>
            <a:ext cx="9635613" cy="3591232"/>
          </a:xfrm>
          <a:custGeom>
            <a:avLst/>
            <a:gdLst>
              <a:gd name="connsiteX0" fmla="*/ 0 w 9635613"/>
              <a:gd name="connsiteY0" fmla="*/ 0 h 3591232"/>
              <a:gd name="connsiteX1" fmla="*/ 470445 w 9635613"/>
              <a:gd name="connsiteY1" fmla="*/ 0 h 3591232"/>
              <a:gd name="connsiteX2" fmla="*/ 844533 w 9635613"/>
              <a:gd name="connsiteY2" fmla="*/ 0 h 3591232"/>
              <a:gd name="connsiteX3" fmla="*/ 1507690 w 9635613"/>
              <a:gd name="connsiteY3" fmla="*/ 0 h 3591232"/>
              <a:gd name="connsiteX4" fmla="*/ 2170847 w 9635613"/>
              <a:gd name="connsiteY4" fmla="*/ 0 h 3591232"/>
              <a:gd name="connsiteX5" fmla="*/ 2448579 w 9635613"/>
              <a:gd name="connsiteY5" fmla="*/ 0 h 3591232"/>
              <a:gd name="connsiteX6" fmla="*/ 3111736 w 9635613"/>
              <a:gd name="connsiteY6" fmla="*/ 0 h 3591232"/>
              <a:gd name="connsiteX7" fmla="*/ 3871249 w 9635613"/>
              <a:gd name="connsiteY7" fmla="*/ 0 h 3591232"/>
              <a:gd name="connsiteX8" fmla="*/ 4534406 w 9635613"/>
              <a:gd name="connsiteY8" fmla="*/ 0 h 3591232"/>
              <a:gd name="connsiteX9" fmla="*/ 4812138 w 9635613"/>
              <a:gd name="connsiteY9" fmla="*/ 0 h 3591232"/>
              <a:gd name="connsiteX10" fmla="*/ 5475295 w 9635613"/>
              <a:gd name="connsiteY10" fmla="*/ 0 h 3591232"/>
              <a:gd name="connsiteX11" fmla="*/ 6138452 w 9635613"/>
              <a:gd name="connsiteY11" fmla="*/ 0 h 3591232"/>
              <a:gd name="connsiteX12" fmla="*/ 6897965 w 9635613"/>
              <a:gd name="connsiteY12" fmla="*/ 0 h 3591232"/>
              <a:gd name="connsiteX13" fmla="*/ 7464766 w 9635613"/>
              <a:gd name="connsiteY13" fmla="*/ 0 h 3591232"/>
              <a:gd name="connsiteX14" fmla="*/ 7742498 w 9635613"/>
              <a:gd name="connsiteY14" fmla="*/ 0 h 3591232"/>
              <a:gd name="connsiteX15" fmla="*/ 8405655 w 9635613"/>
              <a:gd name="connsiteY15" fmla="*/ 0 h 3591232"/>
              <a:gd name="connsiteX16" fmla="*/ 8876100 w 9635613"/>
              <a:gd name="connsiteY16" fmla="*/ 0 h 3591232"/>
              <a:gd name="connsiteX17" fmla="*/ 9635613 w 9635613"/>
              <a:gd name="connsiteY17" fmla="*/ 0 h 3591232"/>
              <a:gd name="connsiteX18" fmla="*/ 9635613 w 9635613"/>
              <a:gd name="connsiteY18" fmla="*/ 658390 h 3591232"/>
              <a:gd name="connsiteX19" fmla="*/ 9635613 w 9635613"/>
              <a:gd name="connsiteY19" fmla="*/ 1316780 h 3591232"/>
              <a:gd name="connsiteX20" fmla="*/ 9635613 w 9635613"/>
              <a:gd name="connsiteY20" fmla="*/ 1945243 h 3591232"/>
              <a:gd name="connsiteX21" fmla="*/ 9635613 w 9635613"/>
              <a:gd name="connsiteY21" fmla="*/ 2992681 h 3591232"/>
              <a:gd name="connsiteX22" fmla="*/ 9348309 w 9635613"/>
              <a:gd name="connsiteY22" fmla="*/ 3279985 h 3591232"/>
              <a:gd name="connsiteX23" fmla="*/ 9037062 w 9635613"/>
              <a:gd name="connsiteY23" fmla="*/ 3591232 h 3591232"/>
              <a:gd name="connsiteX24" fmla="*/ 8743357 w 9635613"/>
              <a:gd name="connsiteY24" fmla="*/ 3591232 h 3591232"/>
              <a:gd name="connsiteX25" fmla="*/ 8178541 w 9635613"/>
              <a:gd name="connsiteY25" fmla="*/ 3591232 h 3591232"/>
              <a:gd name="connsiteX26" fmla="*/ 7613725 w 9635613"/>
              <a:gd name="connsiteY26" fmla="*/ 3591232 h 3591232"/>
              <a:gd name="connsiteX27" fmla="*/ 7139279 w 9635613"/>
              <a:gd name="connsiteY27" fmla="*/ 3591232 h 3591232"/>
              <a:gd name="connsiteX28" fmla="*/ 6755204 w 9635613"/>
              <a:gd name="connsiteY28" fmla="*/ 3591232 h 3591232"/>
              <a:gd name="connsiteX29" fmla="*/ 6100017 w 9635613"/>
              <a:gd name="connsiteY29" fmla="*/ 3591232 h 3591232"/>
              <a:gd name="connsiteX30" fmla="*/ 5354459 w 9635613"/>
              <a:gd name="connsiteY30" fmla="*/ 3591232 h 3591232"/>
              <a:gd name="connsiteX31" fmla="*/ 4970384 w 9635613"/>
              <a:gd name="connsiteY31" fmla="*/ 3591232 h 3591232"/>
              <a:gd name="connsiteX32" fmla="*/ 4676680 w 9635613"/>
              <a:gd name="connsiteY32" fmla="*/ 3591232 h 3591232"/>
              <a:gd name="connsiteX33" fmla="*/ 4021493 w 9635613"/>
              <a:gd name="connsiteY33" fmla="*/ 3591232 h 3591232"/>
              <a:gd name="connsiteX34" fmla="*/ 3727788 w 9635613"/>
              <a:gd name="connsiteY34" fmla="*/ 3591232 h 3591232"/>
              <a:gd name="connsiteX35" fmla="*/ 3253342 w 9635613"/>
              <a:gd name="connsiteY35" fmla="*/ 3591232 h 3591232"/>
              <a:gd name="connsiteX36" fmla="*/ 2959638 w 9635613"/>
              <a:gd name="connsiteY36" fmla="*/ 3591232 h 3591232"/>
              <a:gd name="connsiteX37" fmla="*/ 2575563 w 9635613"/>
              <a:gd name="connsiteY37" fmla="*/ 3591232 h 3591232"/>
              <a:gd name="connsiteX38" fmla="*/ 1920376 w 9635613"/>
              <a:gd name="connsiteY38" fmla="*/ 3591232 h 3591232"/>
              <a:gd name="connsiteX39" fmla="*/ 1174818 w 9635613"/>
              <a:gd name="connsiteY39" fmla="*/ 3591232 h 3591232"/>
              <a:gd name="connsiteX40" fmla="*/ 610002 w 9635613"/>
              <a:gd name="connsiteY40" fmla="*/ 3591232 h 3591232"/>
              <a:gd name="connsiteX41" fmla="*/ 0 w 9635613"/>
              <a:gd name="connsiteY41" fmla="*/ 3591232 h 3591232"/>
              <a:gd name="connsiteX42" fmla="*/ 0 w 9635613"/>
              <a:gd name="connsiteY42" fmla="*/ 2992693 h 3591232"/>
              <a:gd name="connsiteX43" fmla="*/ 0 w 9635613"/>
              <a:gd name="connsiteY43" fmla="*/ 2358242 h 3591232"/>
              <a:gd name="connsiteX44" fmla="*/ 0 w 9635613"/>
              <a:gd name="connsiteY44" fmla="*/ 1795616 h 3591232"/>
              <a:gd name="connsiteX45" fmla="*/ 0 w 9635613"/>
              <a:gd name="connsiteY45" fmla="*/ 1232990 h 3591232"/>
              <a:gd name="connsiteX46" fmla="*/ 0 w 9635613"/>
              <a:gd name="connsiteY46" fmla="*/ 706276 h 3591232"/>
              <a:gd name="connsiteX47" fmla="*/ 0 w 9635613"/>
              <a:gd name="connsiteY47" fmla="*/ 0 h 3591232"/>
              <a:gd name="connsiteX0" fmla="*/ 9037062 w 9635613"/>
              <a:gd name="connsiteY0" fmla="*/ 3591232 h 3591232"/>
              <a:gd name="connsiteX1" fmla="*/ 9156772 w 9635613"/>
              <a:gd name="connsiteY1" fmla="*/ 3112391 h 3591232"/>
              <a:gd name="connsiteX2" fmla="*/ 9635613 w 9635613"/>
              <a:gd name="connsiteY2" fmla="*/ 2992681 h 3591232"/>
              <a:gd name="connsiteX3" fmla="*/ 9342323 w 9635613"/>
              <a:gd name="connsiteY3" fmla="*/ 3285971 h 3591232"/>
              <a:gd name="connsiteX4" fmla="*/ 9037062 w 9635613"/>
              <a:gd name="connsiteY4" fmla="*/ 3591232 h 3591232"/>
              <a:gd name="connsiteX0" fmla="*/ 9037062 w 9635613"/>
              <a:gd name="connsiteY0" fmla="*/ 3591232 h 3591232"/>
              <a:gd name="connsiteX1" fmla="*/ 9156772 w 9635613"/>
              <a:gd name="connsiteY1" fmla="*/ 3112391 h 3591232"/>
              <a:gd name="connsiteX2" fmla="*/ 9635613 w 9635613"/>
              <a:gd name="connsiteY2" fmla="*/ 2992681 h 3591232"/>
              <a:gd name="connsiteX3" fmla="*/ 9336338 w 9635613"/>
              <a:gd name="connsiteY3" fmla="*/ 3291957 h 3591232"/>
              <a:gd name="connsiteX4" fmla="*/ 9037062 w 9635613"/>
              <a:gd name="connsiteY4" fmla="*/ 3591232 h 3591232"/>
              <a:gd name="connsiteX5" fmla="*/ 8291504 w 9635613"/>
              <a:gd name="connsiteY5" fmla="*/ 3591232 h 3591232"/>
              <a:gd name="connsiteX6" fmla="*/ 7817059 w 9635613"/>
              <a:gd name="connsiteY6" fmla="*/ 3591232 h 3591232"/>
              <a:gd name="connsiteX7" fmla="*/ 7252242 w 9635613"/>
              <a:gd name="connsiteY7" fmla="*/ 3591232 h 3591232"/>
              <a:gd name="connsiteX8" fmla="*/ 6597055 w 9635613"/>
              <a:gd name="connsiteY8" fmla="*/ 3591232 h 3591232"/>
              <a:gd name="connsiteX9" fmla="*/ 5941868 w 9635613"/>
              <a:gd name="connsiteY9" fmla="*/ 3591232 h 3591232"/>
              <a:gd name="connsiteX10" fmla="*/ 5467423 w 9635613"/>
              <a:gd name="connsiteY10" fmla="*/ 3591232 h 3591232"/>
              <a:gd name="connsiteX11" fmla="*/ 4902606 w 9635613"/>
              <a:gd name="connsiteY11" fmla="*/ 3591232 h 3591232"/>
              <a:gd name="connsiteX12" fmla="*/ 4518531 w 9635613"/>
              <a:gd name="connsiteY12" fmla="*/ 3591232 h 3591232"/>
              <a:gd name="connsiteX13" fmla="*/ 3772973 w 9635613"/>
              <a:gd name="connsiteY13" fmla="*/ 3591232 h 3591232"/>
              <a:gd name="connsiteX14" fmla="*/ 3208157 w 9635613"/>
              <a:gd name="connsiteY14" fmla="*/ 3591232 h 3591232"/>
              <a:gd name="connsiteX15" fmla="*/ 2824082 w 9635613"/>
              <a:gd name="connsiteY15" fmla="*/ 3591232 h 3591232"/>
              <a:gd name="connsiteX16" fmla="*/ 2078524 w 9635613"/>
              <a:gd name="connsiteY16" fmla="*/ 3591232 h 3591232"/>
              <a:gd name="connsiteX17" fmla="*/ 1513708 w 9635613"/>
              <a:gd name="connsiteY17" fmla="*/ 3591232 h 3591232"/>
              <a:gd name="connsiteX18" fmla="*/ 1129633 w 9635613"/>
              <a:gd name="connsiteY18" fmla="*/ 3591232 h 3591232"/>
              <a:gd name="connsiteX19" fmla="*/ 655187 w 9635613"/>
              <a:gd name="connsiteY19" fmla="*/ 3591232 h 3591232"/>
              <a:gd name="connsiteX20" fmla="*/ 0 w 9635613"/>
              <a:gd name="connsiteY20" fmla="*/ 3591232 h 3591232"/>
              <a:gd name="connsiteX21" fmla="*/ 0 w 9635613"/>
              <a:gd name="connsiteY21" fmla="*/ 2920869 h 3591232"/>
              <a:gd name="connsiteX22" fmla="*/ 0 w 9635613"/>
              <a:gd name="connsiteY22" fmla="*/ 2250505 h 3591232"/>
              <a:gd name="connsiteX23" fmla="*/ 0 w 9635613"/>
              <a:gd name="connsiteY23" fmla="*/ 1723791 h 3591232"/>
              <a:gd name="connsiteX24" fmla="*/ 0 w 9635613"/>
              <a:gd name="connsiteY24" fmla="*/ 1089340 h 3591232"/>
              <a:gd name="connsiteX25" fmla="*/ 0 w 9635613"/>
              <a:gd name="connsiteY25" fmla="*/ 562626 h 3591232"/>
              <a:gd name="connsiteX26" fmla="*/ 0 w 9635613"/>
              <a:gd name="connsiteY26" fmla="*/ 0 h 3591232"/>
              <a:gd name="connsiteX27" fmla="*/ 566801 w 9635613"/>
              <a:gd name="connsiteY27" fmla="*/ 0 h 3591232"/>
              <a:gd name="connsiteX28" fmla="*/ 1037245 w 9635613"/>
              <a:gd name="connsiteY28" fmla="*/ 0 h 3591232"/>
              <a:gd name="connsiteX29" fmla="*/ 1411334 w 9635613"/>
              <a:gd name="connsiteY29" fmla="*/ 0 h 3591232"/>
              <a:gd name="connsiteX30" fmla="*/ 1978135 w 9635613"/>
              <a:gd name="connsiteY30" fmla="*/ 0 h 3591232"/>
              <a:gd name="connsiteX31" fmla="*/ 2641292 w 9635613"/>
              <a:gd name="connsiteY31" fmla="*/ 0 h 3591232"/>
              <a:gd name="connsiteX32" fmla="*/ 3208092 w 9635613"/>
              <a:gd name="connsiteY32" fmla="*/ 0 h 3591232"/>
              <a:gd name="connsiteX33" fmla="*/ 3678537 w 9635613"/>
              <a:gd name="connsiteY33" fmla="*/ 0 h 3591232"/>
              <a:gd name="connsiteX34" fmla="*/ 4052625 w 9635613"/>
              <a:gd name="connsiteY34" fmla="*/ 0 h 3591232"/>
              <a:gd name="connsiteX35" fmla="*/ 4715782 w 9635613"/>
              <a:gd name="connsiteY35" fmla="*/ 0 h 3591232"/>
              <a:gd name="connsiteX36" fmla="*/ 5475295 w 9635613"/>
              <a:gd name="connsiteY36" fmla="*/ 0 h 3591232"/>
              <a:gd name="connsiteX37" fmla="*/ 6138452 w 9635613"/>
              <a:gd name="connsiteY37" fmla="*/ 0 h 3591232"/>
              <a:gd name="connsiteX38" fmla="*/ 6897965 w 9635613"/>
              <a:gd name="connsiteY38" fmla="*/ 0 h 3591232"/>
              <a:gd name="connsiteX39" fmla="*/ 7368410 w 9635613"/>
              <a:gd name="connsiteY39" fmla="*/ 0 h 3591232"/>
              <a:gd name="connsiteX40" fmla="*/ 7646142 w 9635613"/>
              <a:gd name="connsiteY40" fmla="*/ 0 h 3591232"/>
              <a:gd name="connsiteX41" fmla="*/ 8405655 w 9635613"/>
              <a:gd name="connsiteY41" fmla="*/ 0 h 3591232"/>
              <a:gd name="connsiteX42" fmla="*/ 8972456 w 9635613"/>
              <a:gd name="connsiteY42" fmla="*/ 0 h 3591232"/>
              <a:gd name="connsiteX43" fmla="*/ 9635613 w 9635613"/>
              <a:gd name="connsiteY43" fmla="*/ 0 h 3591232"/>
              <a:gd name="connsiteX44" fmla="*/ 9635613 w 9635613"/>
              <a:gd name="connsiteY44" fmla="*/ 628463 h 3591232"/>
              <a:gd name="connsiteX45" fmla="*/ 9635613 w 9635613"/>
              <a:gd name="connsiteY45" fmla="*/ 1197072 h 3591232"/>
              <a:gd name="connsiteX46" fmla="*/ 9635613 w 9635613"/>
              <a:gd name="connsiteY46" fmla="*/ 1735755 h 3591232"/>
              <a:gd name="connsiteX47" fmla="*/ 9635613 w 9635613"/>
              <a:gd name="connsiteY47" fmla="*/ 2334291 h 3591232"/>
              <a:gd name="connsiteX48" fmla="*/ 9635613 w 9635613"/>
              <a:gd name="connsiteY48" fmla="*/ 2992681 h 359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635613" h="3591232" stroke="0" extrusionOk="0">
                <a:moveTo>
                  <a:pt x="0" y="0"/>
                </a:moveTo>
                <a:cubicBezTo>
                  <a:pt x="153998" y="-4032"/>
                  <a:pt x="250810" y="32201"/>
                  <a:pt x="470445" y="0"/>
                </a:cubicBezTo>
                <a:cubicBezTo>
                  <a:pt x="690080" y="-32201"/>
                  <a:pt x="698326" y="20012"/>
                  <a:pt x="844533" y="0"/>
                </a:cubicBezTo>
                <a:cubicBezTo>
                  <a:pt x="990740" y="-20012"/>
                  <a:pt x="1310503" y="14755"/>
                  <a:pt x="1507690" y="0"/>
                </a:cubicBezTo>
                <a:cubicBezTo>
                  <a:pt x="1704877" y="-14755"/>
                  <a:pt x="1925911" y="30259"/>
                  <a:pt x="2170847" y="0"/>
                </a:cubicBezTo>
                <a:cubicBezTo>
                  <a:pt x="2415783" y="-30259"/>
                  <a:pt x="2354459" y="8756"/>
                  <a:pt x="2448579" y="0"/>
                </a:cubicBezTo>
                <a:cubicBezTo>
                  <a:pt x="2542699" y="-8756"/>
                  <a:pt x="2832961" y="37369"/>
                  <a:pt x="3111736" y="0"/>
                </a:cubicBezTo>
                <a:cubicBezTo>
                  <a:pt x="3390511" y="-37369"/>
                  <a:pt x="3553947" y="84891"/>
                  <a:pt x="3871249" y="0"/>
                </a:cubicBezTo>
                <a:cubicBezTo>
                  <a:pt x="4188551" y="-84891"/>
                  <a:pt x="4214990" y="27565"/>
                  <a:pt x="4534406" y="0"/>
                </a:cubicBezTo>
                <a:cubicBezTo>
                  <a:pt x="4853822" y="-27565"/>
                  <a:pt x="4708006" y="12293"/>
                  <a:pt x="4812138" y="0"/>
                </a:cubicBezTo>
                <a:cubicBezTo>
                  <a:pt x="4916270" y="-12293"/>
                  <a:pt x="5146810" y="40073"/>
                  <a:pt x="5475295" y="0"/>
                </a:cubicBezTo>
                <a:cubicBezTo>
                  <a:pt x="5803780" y="-40073"/>
                  <a:pt x="5810143" y="42901"/>
                  <a:pt x="6138452" y="0"/>
                </a:cubicBezTo>
                <a:cubicBezTo>
                  <a:pt x="6466761" y="-42901"/>
                  <a:pt x="6703276" y="76228"/>
                  <a:pt x="6897965" y="0"/>
                </a:cubicBezTo>
                <a:cubicBezTo>
                  <a:pt x="7092654" y="-76228"/>
                  <a:pt x="7233421" y="34172"/>
                  <a:pt x="7464766" y="0"/>
                </a:cubicBezTo>
                <a:cubicBezTo>
                  <a:pt x="7696111" y="-34172"/>
                  <a:pt x="7625628" y="32743"/>
                  <a:pt x="7742498" y="0"/>
                </a:cubicBezTo>
                <a:cubicBezTo>
                  <a:pt x="7859368" y="-32743"/>
                  <a:pt x="8185403" y="74983"/>
                  <a:pt x="8405655" y="0"/>
                </a:cubicBezTo>
                <a:cubicBezTo>
                  <a:pt x="8625907" y="-74983"/>
                  <a:pt x="8678491" y="54813"/>
                  <a:pt x="8876100" y="0"/>
                </a:cubicBezTo>
                <a:cubicBezTo>
                  <a:pt x="9073710" y="-54813"/>
                  <a:pt x="9475599" y="19463"/>
                  <a:pt x="9635613" y="0"/>
                </a:cubicBezTo>
                <a:cubicBezTo>
                  <a:pt x="9647152" y="320403"/>
                  <a:pt x="9617739" y="514892"/>
                  <a:pt x="9635613" y="658390"/>
                </a:cubicBezTo>
                <a:cubicBezTo>
                  <a:pt x="9653487" y="801888"/>
                  <a:pt x="9593162" y="1085987"/>
                  <a:pt x="9635613" y="1316780"/>
                </a:cubicBezTo>
                <a:cubicBezTo>
                  <a:pt x="9678064" y="1547573"/>
                  <a:pt x="9586943" y="1664284"/>
                  <a:pt x="9635613" y="1945243"/>
                </a:cubicBezTo>
                <a:cubicBezTo>
                  <a:pt x="9684283" y="2226202"/>
                  <a:pt x="9553613" y="2529113"/>
                  <a:pt x="9635613" y="2992681"/>
                </a:cubicBezTo>
                <a:cubicBezTo>
                  <a:pt x="9532871" y="3145496"/>
                  <a:pt x="9392492" y="3177369"/>
                  <a:pt x="9348309" y="3279985"/>
                </a:cubicBezTo>
                <a:cubicBezTo>
                  <a:pt x="9304126" y="3382601"/>
                  <a:pt x="9082097" y="3493850"/>
                  <a:pt x="9037062" y="3591232"/>
                </a:cubicBezTo>
                <a:cubicBezTo>
                  <a:pt x="8911463" y="3598962"/>
                  <a:pt x="8882359" y="3570642"/>
                  <a:pt x="8743357" y="3591232"/>
                </a:cubicBezTo>
                <a:cubicBezTo>
                  <a:pt x="8604355" y="3611822"/>
                  <a:pt x="8325931" y="3580673"/>
                  <a:pt x="8178541" y="3591232"/>
                </a:cubicBezTo>
                <a:cubicBezTo>
                  <a:pt x="8031151" y="3601791"/>
                  <a:pt x="7894011" y="3558268"/>
                  <a:pt x="7613725" y="3591232"/>
                </a:cubicBezTo>
                <a:cubicBezTo>
                  <a:pt x="7333439" y="3624196"/>
                  <a:pt x="7357193" y="3580995"/>
                  <a:pt x="7139279" y="3591232"/>
                </a:cubicBezTo>
                <a:cubicBezTo>
                  <a:pt x="6921365" y="3601469"/>
                  <a:pt x="6911187" y="3549486"/>
                  <a:pt x="6755204" y="3591232"/>
                </a:cubicBezTo>
                <a:cubicBezTo>
                  <a:pt x="6599222" y="3632978"/>
                  <a:pt x="6260729" y="3532889"/>
                  <a:pt x="6100017" y="3591232"/>
                </a:cubicBezTo>
                <a:cubicBezTo>
                  <a:pt x="5939305" y="3649575"/>
                  <a:pt x="5607449" y="3515108"/>
                  <a:pt x="5354459" y="3591232"/>
                </a:cubicBezTo>
                <a:cubicBezTo>
                  <a:pt x="5101469" y="3667356"/>
                  <a:pt x="5055354" y="3550866"/>
                  <a:pt x="4970384" y="3591232"/>
                </a:cubicBezTo>
                <a:cubicBezTo>
                  <a:pt x="4885415" y="3631598"/>
                  <a:pt x="4795520" y="3575047"/>
                  <a:pt x="4676680" y="3591232"/>
                </a:cubicBezTo>
                <a:cubicBezTo>
                  <a:pt x="4557840" y="3607417"/>
                  <a:pt x="4199069" y="3585332"/>
                  <a:pt x="4021493" y="3591232"/>
                </a:cubicBezTo>
                <a:cubicBezTo>
                  <a:pt x="3843917" y="3597132"/>
                  <a:pt x="3874405" y="3557746"/>
                  <a:pt x="3727788" y="3591232"/>
                </a:cubicBezTo>
                <a:cubicBezTo>
                  <a:pt x="3581172" y="3624718"/>
                  <a:pt x="3466834" y="3555370"/>
                  <a:pt x="3253342" y="3591232"/>
                </a:cubicBezTo>
                <a:cubicBezTo>
                  <a:pt x="3039850" y="3627094"/>
                  <a:pt x="3062451" y="3581079"/>
                  <a:pt x="2959638" y="3591232"/>
                </a:cubicBezTo>
                <a:cubicBezTo>
                  <a:pt x="2856825" y="3601385"/>
                  <a:pt x="2726320" y="3562956"/>
                  <a:pt x="2575563" y="3591232"/>
                </a:cubicBezTo>
                <a:cubicBezTo>
                  <a:pt x="2424806" y="3619508"/>
                  <a:pt x="2054227" y="3566247"/>
                  <a:pt x="1920376" y="3591232"/>
                </a:cubicBezTo>
                <a:cubicBezTo>
                  <a:pt x="1786525" y="3616217"/>
                  <a:pt x="1381265" y="3541286"/>
                  <a:pt x="1174818" y="3591232"/>
                </a:cubicBezTo>
                <a:cubicBezTo>
                  <a:pt x="968371" y="3641178"/>
                  <a:pt x="776414" y="3545086"/>
                  <a:pt x="610002" y="3591232"/>
                </a:cubicBezTo>
                <a:cubicBezTo>
                  <a:pt x="443590" y="3637378"/>
                  <a:pt x="172323" y="3541457"/>
                  <a:pt x="0" y="3591232"/>
                </a:cubicBezTo>
                <a:cubicBezTo>
                  <a:pt x="-14587" y="3419329"/>
                  <a:pt x="9668" y="3129898"/>
                  <a:pt x="0" y="2992693"/>
                </a:cubicBezTo>
                <a:cubicBezTo>
                  <a:pt x="-9668" y="2855488"/>
                  <a:pt x="26271" y="2490747"/>
                  <a:pt x="0" y="2358242"/>
                </a:cubicBezTo>
                <a:cubicBezTo>
                  <a:pt x="-26271" y="2225737"/>
                  <a:pt x="57344" y="1996038"/>
                  <a:pt x="0" y="1795616"/>
                </a:cubicBezTo>
                <a:cubicBezTo>
                  <a:pt x="-57344" y="1595194"/>
                  <a:pt x="45378" y="1348691"/>
                  <a:pt x="0" y="1232990"/>
                </a:cubicBezTo>
                <a:cubicBezTo>
                  <a:pt x="-45378" y="1117289"/>
                  <a:pt x="4833" y="949045"/>
                  <a:pt x="0" y="706276"/>
                </a:cubicBezTo>
                <a:cubicBezTo>
                  <a:pt x="-4833" y="463507"/>
                  <a:pt x="2945" y="347156"/>
                  <a:pt x="0" y="0"/>
                </a:cubicBezTo>
                <a:close/>
              </a:path>
              <a:path w="9635613" h="3591232" fill="darkenLess" stroke="0" extrusionOk="0">
                <a:moveTo>
                  <a:pt x="9037062" y="3591232"/>
                </a:moveTo>
                <a:cubicBezTo>
                  <a:pt x="9041505" y="3344312"/>
                  <a:pt x="9125873" y="3348628"/>
                  <a:pt x="9156772" y="3112391"/>
                </a:cubicBezTo>
                <a:cubicBezTo>
                  <a:pt x="9328979" y="3020670"/>
                  <a:pt x="9411193" y="3049317"/>
                  <a:pt x="9635613" y="2992681"/>
                </a:cubicBezTo>
                <a:cubicBezTo>
                  <a:pt x="9592756" y="3080403"/>
                  <a:pt x="9457459" y="3169827"/>
                  <a:pt x="9342323" y="3285971"/>
                </a:cubicBezTo>
                <a:cubicBezTo>
                  <a:pt x="9227187" y="3402115"/>
                  <a:pt x="9142358" y="3419440"/>
                  <a:pt x="9037062" y="3591232"/>
                </a:cubicBezTo>
                <a:close/>
              </a:path>
              <a:path w="9635613" h="3591232" fill="none" extrusionOk="0">
                <a:moveTo>
                  <a:pt x="9037062" y="3591232"/>
                </a:moveTo>
                <a:cubicBezTo>
                  <a:pt x="9034688" y="3427451"/>
                  <a:pt x="9168070" y="3244709"/>
                  <a:pt x="9156772" y="3112391"/>
                </a:cubicBezTo>
                <a:cubicBezTo>
                  <a:pt x="9377093" y="3000036"/>
                  <a:pt x="9430703" y="3046237"/>
                  <a:pt x="9635613" y="2992681"/>
                </a:cubicBezTo>
                <a:cubicBezTo>
                  <a:pt x="9562930" y="3082814"/>
                  <a:pt x="9435467" y="3168705"/>
                  <a:pt x="9336338" y="3291957"/>
                </a:cubicBezTo>
                <a:cubicBezTo>
                  <a:pt x="9237209" y="3415208"/>
                  <a:pt x="9109814" y="3457227"/>
                  <a:pt x="9037062" y="3591232"/>
                </a:cubicBezTo>
                <a:cubicBezTo>
                  <a:pt x="8782198" y="3671620"/>
                  <a:pt x="8553901" y="3555661"/>
                  <a:pt x="8291504" y="3591232"/>
                </a:cubicBezTo>
                <a:cubicBezTo>
                  <a:pt x="8029107" y="3626803"/>
                  <a:pt x="8021403" y="3586924"/>
                  <a:pt x="7817059" y="3591232"/>
                </a:cubicBezTo>
                <a:cubicBezTo>
                  <a:pt x="7612715" y="3595540"/>
                  <a:pt x="7455374" y="3547413"/>
                  <a:pt x="7252242" y="3591232"/>
                </a:cubicBezTo>
                <a:cubicBezTo>
                  <a:pt x="7049110" y="3635051"/>
                  <a:pt x="6838804" y="3536707"/>
                  <a:pt x="6597055" y="3591232"/>
                </a:cubicBezTo>
                <a:cubicBezTo>
                  <a:pt x="6355306" y="3645757"/>
                  <a:pt x="6091509" y="3578614"/>
                  <a:pt x="5941868" y="3591232"/>
                </a:cubicBezTo>
                <a:cubicBezTo>
                  <a:pt x="5792227" y="3603850"/>
                  <a:pt x="5602419" y="3557303"/>
                  <a:pt x="5467423" y="3591232"/>
                </a:cubicBezTo>
                <a:cubicBezTo>
                  <a:pt x="5332427" y="3625161"/>
                  <a:pt x="5184547" y="3537744"/>
                  <a:pt x="4902606" y="3591232"/>
                </a:cubicBezTo>
                <a:cubicBezTo>
                  <a:pt x="4620665" y="3644720"/>
                  <a:pt x="4697325" y="3586760"/>
                  <a:pt x="4518531" y="3591232"/>
                </a:cubicBezTo>
                <a:cubicBezTo>
                  <a:pt x="4339738" y="3595704"/>
                  <a:pt x="4053797" y="3539734"/>
                  <a:pt x="3772973" y="3591232"/>
                </a:cubicBezTo>
                <a:cubicBezTo>
                  <a:pt x="3492149" y="3642730"/>
                  <a:pt x="3401219" y="3528878"/>
                  <a:pt x="3208157" y="3591232"/>
                </a:cubicBezTo>
                <a:cubicBezTo>
                  <a:pt x="3015095" y="3653586"/>
                  <a:pt x="3002677" y="3576416"/>
                  <a:pt x="2824082" y="3591232"/>
                </a:cubicBezTo>
                <a:cubicBezTo>
                  <a:pt x="2645487" y="3606048"/>
                  <a:pt x="2328975" y="3577049"/>
                  <a:pt x="2078524" y="3591232"/>
                </a:cubicBezTo>
                <a:cubicBezTo>
                  <a:pt x="1828073" y="3605415"/>
                  <a:pt x="1643107" y="3538315"/>
                  <a:pt x="1513708" y="3591232"/>
                </a:cubicBezTo>
                <a:cubicBezTo>
                  <a:pt x="1384309" y="3644149"/>
                  <a:pt x="1273441" y="3581604"/>
                  <a:pt x="1129633" y="3591232"/>
                </a:cubicBezTo>
                <a:cubicBezTo>
                  <a:pt x="985825" y="3600860"/>
                  <a:pt x="880478" y="3576120"/>
                  <a:pt x="655187" y="3591232"/>
                </a:cubicBezTo>
                <a:cubicBezTo>
                  <a:pt x="429896" y="3606344"/>
                  <a:pt x="185925" y="3557447"/>
                  <a:pt x="0" y="3591232"/>
                </a:cubicBezTo>
                <a:cubicBezTo>
                  <a:pt x="-17441" y="3455660"/>
                  <a:pt x="47369" y="3127131"/>
                  <a:pt x="0" y="2920869"/>
                </a:cubicBezTo>
                <a:cubicBezTo>
                  <a:pt x="-47369" y="2714607"/>
                  <a:pt x="30734" y="2412691"/>
                  <a:pt x="0" y="2250505"/>
                </a:cubicBezTo>
                <a:cubicBezTo>
                  <a:pt x="-30734" y="2088319"/>
                  <a:pt x="32482" y="1895199"/>
                  <a:pt x="0" y="1723791"/>
                </a:cubicBezTo>
                <a:cubicBezTo>
                  <a:pt x="-32482" y="1552383"/>
                  <a:pt x="40836" y="1237120"/>
                  <a:pt x="0" y="1089340"/>
                </a:cubicBezTo>
                <a:cubicBezTo>
                  <a:pt x="-40836" y="941560"/>
                  <a:pt x="58124" y="771709"/>
                  <a:pt x="0" y="562626"/>
                </a:cubicBezTo>
                <a:cubicBezTo>
                  <a:pt x="-58124" y="353543"/>
                  <a:pt x="21984" y="279614"/>
                  <a:pt x="0" y="0"/>
                </a:cubicBezTo>
                <a:cubicBezTo>
                  <a:pt x="193073" y="-41716"/>
                  <a:pt x="349478" y="65539"/>
                  <a:pt x="566801" y="0"/>
                </a:cubicBezTo>
                <a:cubicBezTo>
                  <a:pt x="784124" y="-65539"/>
                  <a:pt x="836523" y="27581"/>
                  <a:pt x="1037245" y="0"/>
                </a:cubicBezTo>
                <a:cubicBezTo>
                  <a:pt x="1237967" y="-27581"/>
                  <a:pt x="1293996" y="20908"/>
                  <a:pt x="1411334" y="0"/>
                </a:cubicBezTo>
                <a:cubicBezTo>
                  <a:pt x="1528672" y="-20908"/>
                  <a:pt x="1803756" y="63323"/>
                  <a:pt x="1978135" y="0"/>
                </a:cubicBezTo>
                <a:cubicBezTo>
                  <a:pt x="2152514" y="-63323"/>
                  <a:pt x="2459924" y="57847"/>
                  <a:pt x="2641292" y="0"/>
                </a:cubicBezTo>
                <a:cubicBezTo>
                  <a:pt x="2822660" y="-57847"/>
                  <a:pt x="3027711" y="52127"/>
                  <a:pt x="3208092" y="0"/>
                </a:cubicBezTo>
                <a:cubicBezTo>
                  <a:pt x="3388473" y="-52127"/>
                  <a:pt x="3513845" y="29966"/>
                  <a:pt x="3678537" y="0"/>
                </a:cubicBezTo>
                <a:cubicBezTo>
                  <a:pt x="3843230" y="-29966"/>
                  <a:pt x="3968063" y="21589"/>
                  <a:pt x="4052625" y="0"/>
                </a:cubicBezTo>
                <a:cubicBezTo>
                  <a:pt x="4137187" y="-21589"/>
                  <a:pt x="4557262" y="50972"/>
                  <a:pt x="4715782" y="0"/>
                </a:cubicBezTo>
                <a:cubicBezTo>
                  <a:pt x="4874302" y="-50972"/>
                  <a:pt x="5314805" y="4781"/>
                  <a:pt x="5475295" y="0"/>
                </a:cubicBezTo>
                <a:cubicBezTo>
                  <a:pt x="5635785" y="-4781"/>
                  <a:pt x="5892892" y="24892"/>
                  <a:pt x="6138452" y="0"/>
                </a:cubicBezTo>
                <a:cubicBezTo>
                  <a:pt x="6384012" y="-24892"/>
                  <a:pt x="6728290" y="53289"/>
                  <a:pt x="6897965" y="0"/>
                </a:cubicBezTo>
                <a:cubicBezTo>
                  <a:pt x="7067640" y="-53289"/>
                  <a:pt x="7184699" y="20471"/>
                  <a:pt x="7368410" y="0"/>
                </a:cubicBezTo>
                <a:cubicBezTo>
                  <a:pt x="7552121" y="-20471"/>
                  <a:pt x="7577101" y="23866"/>
                  <a:pt x="7646142" y="0"/>
                </a:cubicBezTo>
                <a:cubicBezTo>
                  <a:pt x="7715183" y="-23866"/>
                  <a:pt x="8246247" y="51731"/>
                  <a:pt x="8405655" y="0"/>
                </a:cubicBezTo>
                <a:cubicBezTo>
                  <a:pt x="8565063" y="-51731"/>
                  <a:pt x="8844393" y="11928"/>
                  <a:pt x="8972456" y="0"/>
                </a:cubicBezTo>
                <a:cubicBezTo>
                  <a:pt x="9100519" y="-11928"/>
                  <a:pt x="9371310" y="78761"/>
                  <a:pt x="9635613" y="0"/>
                </a:cubicBezTo>
                <a:cubicBezTo>
                  <a:pt x="9706266" y="178294"/>
                  <a:pt x="9626255" y="362123"/>
                  <a:pt x="9635613" y="628463"/>
                </a:cubicBezTo>
                <a:cubicBezTo>
                  <a:pt x="9644971" y="894803"/>
                  <a:pt x="9572275" y="949053"/>
                  <a:pt x="9635613" y="1197072"/>
                </a:cubicBezTo>
                <a:cubicBezTo>
                  <a:pt x="9698951" y="1445091"/>
                  <a:pt x="9634379" y="1616169"/>
                  <a:pt x="9635613" y="1735755"/>
                </a:cubicBezTo>
                <a:cubicBezTo>
                  <a:pt x="9636847" y="1855341"/>
                  <a:pt x="9613722" y="2045652"/>
                  <a:pt x="9635613" y="2334291"/>
                </a:cubicBezTo>
                <a:cubicBezTo>
                  <a:pt x="9657504" y="2622930"/>
                  <a:pt x="9568764" y="2810339"/>
                  <a:pt x="9635613" y="2992681"/>
                </a:cubicBezTo>
              </a:path>
              <a:path w="9635613" h="3591232" fill="none" stroke="0" extrusionOk="0">
                <a:moveTo>
                  <a:pt x="9037062" y="3591232"/>
                </a:moveTo>
                <a:cubicBezTo>
                  <a:pt x="9061901" y="3369043"/>
                  <a:pt x="9140378" y="3345498"/>
                  <a:pt x="9156772" y="3112391"/>
                </a:cubicBezTo>
                <a:cubicBezTo>
                  <a:pt x="9354581" y="3008156"/>
                  <a:pt x="9473869" y="3078109"/>
                  <a:pt x="9635613" y="2992681"/>
                </a:cubicBezTo>
                <a:cubicBezTo>
                  <a:pt x="9550480" y="3095869"/>
                  <a:pt x="9425627" y="3145585"/>
                  <a:pt x="9324366" y="3303928"/>
                </a:cubicBezTo>
                <a:cubicBezTo>
                  <a:pt x="9223105" y="3462271"/>
                  <a:pt x="9142346" y="3479511"/>
                  <a:pt x="9037062" y="3591232"/>
                </a:cubicBezTo>
                <a:cubicBezTo>
                  <a:pt x="8855747" y="3607453"/>
                  <a:pt x="8664200" y="3534716"/>
                  <a:pt x="8562616" y="3591232"/>
                </a:cubicBezTo>
                <a:cubicBezTo>
                  <a:pt x="8461032" y="3647748"/>
                  <a:pt x="8179339" y="3514717"/>
                  <a:pt x="7817059" y="3591232"/>
                </a:cubicBezTo>
                <a:cubicBezTo>
                  <a:pt x="7454779" y="3667747"/>
                  <a:pt x="7320208" y="3555961"/>
                  <a:pt x="7071501" y="3591232"/>
                </a:cubicBezTo>
                <a:cubicBezTo>
                  <a:pt x="6822794" y="3626503"/>
                  <a:pt x="6558202" y="3544552"/>
                  <a:pt x="6325943" y="3591232"/>
                </a:cubicBezTo>
                <a:cubicBezTo>
                  <a:pt x="6093684" y="3637912"/>
                  <a:pt x="6014078" y="3555948"/>
                  <a:pt x="5851498" y="3591232"/>
                </a:cubicBezTo>
                <a:cubicBezTo>
                  <a:pt x="5688919" y="3626516"/>
                  <a:pt x="5667262" y="3557558"/>
                  <a:pt x="5557793" y="3591232"/>
                </a:cubicBezTo>
                <a:cubicBezTo>
                  <a:pt x="5448325" y="3624906"/>
                  <a:pt x="5144060" y="3576154"/>
                  <a:pt x="4902606" y="3591232"/>
                </a:cubicBezTo>
                <a:cubicBezTo>
                  <a:pt x="4661152" y="3606310"/>
                  <a:pt x="4726356" y="3585518"/>
                  <a:pt x="4608902" y="3591232"/>
                </a:cubicBezTo>
                <a:cubicBezTo>
                  <a:pt x="4491448" y="3596946"/>
                  <a:pt x="4284909" y="3545438"/>
                  <a:pt x="4134456" y="3591232"/>
                </a:cubicBezTo>
                <a:cubicBezTo>
                  <a:pt x="3984003" y="3637026"/>
                  <a:pt x="3687316" y="3549263"/>
                  <a:pt x="3388898" y="3591232"/>
                </a:cubicBezTo>
                <a:cubicBezTo>
                  <a:pt x="3090480" y="3633201"/>
                  <a:pt x="3089582" y="3580536"/>
                  <a:pt x="2914452" y="3591232"/>
                </a:cubicBezTo>
                <a:cubicBezTo>
                  <a:pt x="2739322" y="3601928"/>
                  <a:pt x="2529380" y="3574111"/>
                  <a:pt x="2259266" y="3591232"/>
                </a:cubicBezTo>
                <a:cubicBezTo>
                  <a:pt x="1989152" y="3608353"/>
                  <a:pt x="1690144" y="3544986"/>
                  <a:pt x="1513708" y="3591232"/>
                </a:cubicBezTo>
                <a:cubicBezTo>
                  <a:pt x="1337272" y="3637478"/>
                  <a:pt x="1120890" y="3533215"/>
                  <a:pt x="858521" y="3591232"/>
                </a:cubicBezTo>
                <a:cubicBezTo>
                  <a:pt x="596152" y="3649249"/>
                  <a:pt x="193338" y="3503867"/>
                  <a:pt x="0" y="3591232"/>
                </a:cubicBezTo>
                <a:cubicBezTo>
                  <a:pt x="-29035" y="3369334"/>
                  <a:pt x="45227" y="3290338"/>
                  <a:pt x="0" y="3100430"/>
                </a:cubicBezTo>
                <a:cubicBezTo>
                  <a:pt x="-45227" y="2910522"/>
                  <a:pt x="18469" y="2573350"/>
                  <a:pt x="0" y="2430067"/>
                </a:cubicBezTo>
                <a:cubicBezTo>
                  <a:pt x="-18469" y="2286784"/>
                  <a:pt x="19896" y="2165293"/>
                  <a:pt x="0" y="1939265"/>
                </a:cubicBezTo>
                <a:cubicBezTo>
                  <a:pt x="-19896" y="1713237"/>
                  <a:pt x="62582" y="1573421"/>
                  <a:pt x="0" y="1340727"/>
                </a:cubicBezTo>
                <a:cubicBezTo>
                  <a:pt x="-62582" y="1108033"/>
                  <a:pt x="53086" y="919576"/>
                  <a:pt x="0" y="670363"/>
                </a:cubicBezTo>
                <a:cubicBezTo>
                  <a:pt x="-53086" y="421150"/>
                  <a:pt x="67426" y="213912"/>
                  <a:pt x="0" y="0"/>
                </a:cubicBezTo>
                <a:cubicBezTo>
                  <a:pt x="156874" y="-21185"/>
                  <a:pt x="193555" y="36889"/>
                  <a:pt x="374089" y="0"/>
                </a:cubicBezTo>
                <a:cubicBezTo>
                  <a:pt x="554623" y="-36889"/>
                  <a:pt x="823647" y="9167"/>
                  <a:pt x="940889" y="0"/>
                </a:cubicBezTo>
                <a:cubicBezTo>
                  <a:pt x="1058131" y="-9167"/>
                  <a:pt x="1253586" y="37562"/>
                  <a:pt x="1411334" y="0"/>
                </a:cubicBezTo>
                <a:cubicBezTo>
                  <a:pt x="1569082" y="-37562"/>
                  <a:pt x="1628072" y="20614"/>
                  <a:pt x="1689066" y="0"/>
                </a:cubicBezTo>
                <a:cubicBezTo>
                  <a:pt x="1750060" y="-20614"/>
                  <a:pt x="2021835" y="63778"/>
                  <a:pt x="2352223" y="0"/>
                </a:cubicBezTo>
                <a:cubicBezTo>
                  <a:pt x="2682611" y="-63778"/>
                  <a:pt x="2920123" y="34596"/>
                  <a:pt x="3111736" y="0"/>
                </a:cubicBezTo>
                <a:cubicBezTo>
                  <a:pt x="3303349" y="-34596"/>
                  <a:pt x="3373172" y="10334"/>
                  <a:pt x="3582181" y="0"/>
                </a:cubicBezTo>
                <a:cubicBezTo>
                  <a:pt x="3791190" y="-10334"/>
                  <a:pt x="3985535" y="71257"/>
                  <a:pt x="4341694" y="0"/>
                </a:cubicBezTo>
                <a:cubicBezTo>
                  <a:pt x="4697853" y="-71257"/>
                  <a:pt x="4618192" y="11113"/>
                  <a:pt x="4812138" y="0"/>
                </a:cubicBezTo>
                <a:cubicBezTo>
                  <a:pt x="5006084" y="-11113"/>
                  <a:pt x="5165750" y="65228"/>
                  <a:pt x="5378939" y="0"/>
                </a:cubicBezTo>
                <a:cubicBezTo>
                  <a:pt x="5592128" y="-65228"/>
                  <a:pt x="5771581" y="35553"/>
                  <a:pt x="6042096" y="0"/>
                </a:cubicBezTo>
                <a:cubicBezTo>
                  <a:pt x="6312611" y="-35553"/>
                  <a:pt x="6282859" y="27290"/>
                  <a:pt x="6512541" y="0"/>
                </a:cubicBezTo>
                <a:cubicBezTo>
                  <a:pt x="6742224" y="-27290"/>
                  <a:pt x="7051637" y="73547"/>
                  <a:pt x="7272054" y="0"/>
                </a:cubicBezTo>
                <a:cubicBezTo>
                  <a:pt x="7492471" y="-73547"/>
                  <a:pt x="7493897" y="18237"/>
                  <a:pt x="7646142" y="0"/>
                </a:cubicBezTo>
                <a:cubicBezTo>
                  <a:pt x="7798387" y="-18237"/>
                  <a:pt x="8005908" y="60526"/>
                  <a:pt x="8309299" y="0"/>
                </a:cubicBezTo>
                <a:cubicBezTo>
                  <a:pt x="8612690" y="-60526"/>
                  <a:pt x="8611946" y="15152"/>
                  <a:pt x="8876100" y="0"/>
                </a:cubicBezTo>
                <a:cubicBezTo>
                  <a:pt x="9140254" y="-15152"/>
                  <a:pt x="9410971" y="40544"/>
                  <a:pt x="9635613" y="0"/>
                </a:cubicBezTo>
                <a:cubicBezTo>
                  <a:pt x="9703686" y="138047"/>
                  <a:pt x="9602282" y="392763"/>
                  <a:pt x="9635613" y="568609"/>
                </a:cubicBezTo>
                <a:cubicBezTo>
                  <a:pt x="9668944" y="744455"/>
                  <a:pt x="9574918" y="967546"/>
                  <a:pt x="9635613" y="1107292"/>
                </a:cubicBezTo>
                <a:cubicBezTo>
                  <a:pt x="9696308" y="1247038"/>
                  <a:pt x="9624319" y="1504420"/>
                  <a:pt x="9635613" y="1645975"/>
                </a:cubicBezTo>
                <a:cubicBezTo>
                  <a:pt x="9646907" y="1787530"/>
                  <a:pt x="9592491" y="2001176"/>
                  <a:pt x="9635613" y="2154730"/>
                </a:cubicBezTo>
                <a:cubicBezTo>
                  <a:pt x="9678735" y="2308285"/>
                  <a:pt x="9589765" y="2591977"/>
                  <a:pt x="9635613" y="2992681"/>
                </a:cubicBezTo>
              </a:path>
            </a:pathLst>
          </a:custGeom>
          <a:ln w="3175"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808044713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EDF7BC-065C-9B77-ED79-FE1BED7CA00A}"/>
              </a:ext>
            </a:extLst>
          </p:cNvPr>
          <p:cNvSpPr txBox="1"/>
          <p:nvPr/>
        </p:nvSpPr>
        <p:spPr>
          <a:xfrm>
            <a:off x="2532110" y="2117102"/>
            <a:ext cx="6115664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What if we could make building tools as easy as writing Python scripts?</a:t>
            </a:r>
          </a:p>
          <a:p>
            <a:pPr algn="ctr">
              <a:lnSpc>
                <a:spcPct val="150000"/>
              </a:lnSpc>
            </a:pPr>
            <a:endParaRPr lang="en-US" altLang="ko-KR" sz="2800" b="1" i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“Adrien </a:t>
            </a:r>
            <a:r>
              <a:rPr lang="en-US" altLang="ko-KR" sz="28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Treuille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</a:p>
        </p:txBody>
      </p:sp>
      <p:pic>
        <p:nvPicPr>
          <p:cNvPr id="8" name="그림 7" descr="남자, 사람, 실외, 가장이(가) 표시된 사진&#10;&#10;자동 생성된 설명">
            <a:extLst>
              <a:ext uri="{FF2B5EF4-FFF2-40B4-BE49-F238E27FC236}">
                <a16:creationId xmlns:a16="http://schemas.microsoft.com/office/drawing/2014/main" id="{B20121E5-6A2E-3C35-55E6-151B074F5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79" y="2359299"/>
            <a:ext cx="838200" cy="838200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236942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1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탄생 스토리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E7FAB8-C37A-3BED-D433-F0CBA409B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9"/>
          <a:stretch/>
        </p:blipFill>
        <p:spPr>
          <a:xfrm>
            <a:off x="370709" y="928865"/>
            <a:ext cx="8493760" cy="54226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982EAE-B956-16CC-25EA-A188537F82D5}"/>
              </a:ext>
            </a:extLst>
          </p:cNvPr>
          <p:cNvSpPr txBox="1"/>
          <p:nvPr/>
        </p:nvSpPr>
        <p:spPr>
          <a:xfrm>
            <a:off x="9269250" y="3075739"/>
            <a:ext cx="2491321" cy="8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</a:t>
            </a:r>
            <a:r>
              <a:rPr lang="en-US" altLang="ko-KR" dirty="0">
                <a:highlight>
                  <a:srgbClr val="C0C0C0"/>
                </a:highlight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Release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D3D3D3"/>
                </a:solidFill>
                <a:effectLst/>
                <a:highlight>
                  <a:srgbClr val="C0C0C0"/>
                </a:highlight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7068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1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탄생 스토리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532068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엔지니어의 가장 큰 문제점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(2019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년 이전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6CF701-F89A-5E4F-6DF3-FD7C5C6EC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73" y="1455487"/>
            <a:ext cx="9683918" cy="4002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E1C0C8-2CB4-C164-1E03-BE692B4D0143}"/>
              </a:ext>
            </a:extLst>
          </p:cNvPr>
          <p:cNvSpPr txBox="1"/>
          <p:nvPr/>
        </p:nvSpPr>
        <p:spPr>
          <a:xfrm>
            <a:off x="2238846" y="5738862"/>
            <a:ext cx="7177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The machine learning engineers’ ad-hoc app building flow 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1363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1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탄생 스토리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2609689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WorkFlow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8D525-8173-CF1C-E624-75F06CA9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5" t="10227" r="30887" b="16110"/>
          <a:stretch/>
        </p:blipFill>
        <p:spPr>
          <a:xfrm>
            <a:off x="676788" y="1455487"/>
            <a:ext cx="4757573" cy="4793311"/>
          </a:xfrm>
          <a:prstGeom prst="rect">
            <a:avLst/>
          </a:prstGeom>
        </p:spPr>
      </p:pic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D1319891-4B60-8D47-9794-0334A478585E}"/>
              </a:ext>
            </a:extLst>
          </p:cNvPr>
          <p:cNvSpPr/>
          <p:nvPr/>
        </p:nvSpPr>
        <p:spPr>
          <a:xfrm>
            <a:off x="5838116" y="3153224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단계</a:t>
            </a: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WorkFlow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0698808E-34C7-BD18-18A1-C1A1F294EF91}"/>
              </a:ext>
            </a:extLst>
          </p:cNvPr>
          <p:cNvSpPr/>
          <p:nvPr/>
        </p:nvSpPr>
        <p:spPr>
          <a:xfrm>
            <a:off x="9652321" y="3111763"/>
            <a:ext cx="1862891" cy="11936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단계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WorkFlow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FFAC81A-FE23-7D59-8F88-6E222DBA14B9}"/>
              </a:ext>
            </a:extLst>
          </p:cNvPr>
          <p:cNvSpPr/>
          <p:nvPr/>
        </p:nvSpPr>
        <p:spPr>
          <a:xfrm>
            <a:off x="8162692" y="3429000"/>
            <a:ext cx="1018479" cy="62261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4B5F1-528F-E43E-E0CF-2BFF31C2D821}"/>
              </a:ext>
            </a:extLst>
          </p:cNvPr>
          <p:cNvSpPr txBox="1"/>
          <p:nvPr/>
        </p:nvSpPr>
        <p:spPr>
          <a:xfrm>
            <a:off x="5838116" y="4490224"/>
            <a:ext cx="189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Web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26121-0DC9-42BF-6B9C-912DAAD4D150}"/>
              </a:ext>
            </a:extLst>
          </p:cNvPr>
          <p:cNvSpPr txBox="1"/>
          <p:nvPr/>
        </p:nvSpPr>
        <p:spPr>
          <a:xfrm>
            <a:off x="10028550" y="4490224"/>
            <a:ext cx="111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Streamlit</a:t>
            </a:r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1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710333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및 데이터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싸이언스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프로젝트 위한 대시보드 오픈소스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https://streamlit.io/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772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ACC0B6-3E8B-5D67-3F2A-BAB4C1009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76" y="1797996"/>
            <a:ext cx="9722819" cy="446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392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Rules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852207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Scripting Workflow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Coding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just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like on Google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Colab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or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Jupyter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Notebook For Data Analyst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2992214-E6D6-56E6-B3DF-4AFF04B3A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921704"/>
              </p:ext>
            </p:extLst>
          </p:nvPr>
        </p:nvGraphicFramePr>
        <p:xfrm>
          <a:off x="886718" y="1870985"/>
          <a:ext cx="10864461" cy="31211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42823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6436229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기본 원칙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코드 예시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Embrace Python Scripting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import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streamlit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st.write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(‘Hello, World!’)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Treat widgets as variables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import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streamlit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x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st.slider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(‘x’)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st.write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(x, ‘squared is’, x * x)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Reuse Data and Computation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Key : Cache (Persistent, Immutable by default)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import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streamlit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import pandas as pd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data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pd.read_csv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(‘iris.csv’)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st.dataframe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(data)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76811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Rules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7609776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Advanced Features Cache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Just call long-running functions once and save it into session</a:t>
            </a:r>
          </a:p>
        </p:txBody>
      </p:sp>
      <p:pic>
        <p:nvPicPr>
          <p:cNvPr id="1026" name="Picture 2" descr="Streamlit's two caching decorators and their use cases. Use st.cache_data for anything you'd store in a database. Use st.cache_resource for anything you can't store in a database, like a connection to a database or a machine learning model.">
            <a:extLst>
              <a:ext uri="{FF2B5EF4-FFF2-40B4-BE49-F238E27FC236}">
                <a16:creationId xmlns:a16="http://schemas.microsoft.com/office/drawing/2014/main" id="{AACAB488-F755-339E-8190-D122E4D11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84" y="1870985"/>
            <a:ext cx="10433007" cy="3995243"/>
          </a:xfrm>
          <a:prstGeom prst="rect">
            <a:avLst/>
          </a:prstGeom>
          <a:ln w="3175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9107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Rules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10399001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Advanced Features Cache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동일한 연산을 여러 번 수행하지 않아도 사용자 상호 작용이 빨라지고 웹 성능이 향상됨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800" b="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st.cache_data</a:t>
            </a:r>
            <a:r>
              <a:rPr lang="en-US" altLang="ko-KR" sz="18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vs </a:t>
            </a:r>
            <a:r>
              <a:rPr lang="en-US" altLang="ko-KR" sz="1800" b="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st.cache_resource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FD918F5-492A-994A-F2D6-9DAD4C699045}"/>
              </a:ext>
            </a:extLst>
          </p:cNvPr>
          <p:cNvGraphicFramePr>
            <a:graphicFrameLocks noGrp="1"/>
          </p:cNvGraphicFramePr>
          <p:nvPr/>
        </p:nvGraphicFramePr>
        <p:xfrm>
          <a:off x="1206032" y="2300174"/>
          <a:ext cx="10681168" cy="20266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4058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34058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4275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@st.cache_data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@st.cache_resource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159914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파일 불러오기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API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호출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str,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List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등이 함수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반환값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ML Models or Database Connections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</a:tbl>
          </a:graphicData>
        </a:graphic>
      </p:graphicFrame>
      <p:sp>
        <p:nvSpPr>
          <p:cNvPr id="5" name="正方形/長方形 2">
            <a:extLst>
              <a:ext uri="{FF2B5EF4-FFF2-40B4-BE49-F238E27FC236}">
                <a16:creationId xmlns:a16="http://schemas.microsoft.com/office/drawing/2014/main" id="{0BBEAC16-8BB3-7269-4FC7-1854EB2CBCD7}"/>
              </a:ext>
            </a:extLst>
          </p:cNvPr>
          <p:cNvSpPr/>
          <p:nvPr/>
        </p:nvSpPr>
        <p:spPr>
          <a:xfrm>
            <a:off x="1880205" y="4708774"/>
            <a:ext cx="4097950" cy="5916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serializable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object</a:t>
            </a:r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73F520EA-7757-DA6A-B1A3-98C91EB9B804}"/>
              </a:ext>
            </a:extLst>
          </p:cNvPr>
          <p:cNvSpPr/>
          <p:nvPr/>
        </p:nvSpPr>
        <p:spPr>
          <a:xfrm>
            <a:off x="7216030" y="4708774"/>
            <a:ext cx="4097950" cy="5916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unserializable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230821087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08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Cache Data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3765070" cy="467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Persisting across Running App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BDDB91-A309-D4DA-9D0B-51D972D18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9" t="4809" r="8197" b="2582"/>
          <a:stretch/>
        </p:blipFill>
        <p:spPr>
          <a:xfrm>
            <a:off x="805241" y="1454909"/>
            <a:ext cx="7951301" cy="493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5183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08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Cache Data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4994572" cy="882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Persisting across Running App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UI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 변경될 때만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recomputing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발생함</a:t>
            </a:r>
            <a:endParaRPr lang="en-US" altLang="ko-KR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769022-52DA-C5C7-E570-C5E37A2D3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76" y="1870408"/>
            <a:ext cx="9658452" cy="43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6707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1456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Block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Diagram of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Streamlit</a:t>
            </a:r>
            <a:r>
              <a:rPr lang="en-US" altLang="ko-KR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Components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4391843" cy="882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 → Server → Browsers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Script </a:t>
            </a:r>
            <a:r>
              <a:rPr lang="en-US" altLang="ko-KR" sz="1800" b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→ Cache → Client</a:t>
            </a:r>
            <a:endParaRPr lang="en-US" altLang="ko-KR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8FADA3-7384-9C9E-BE37-52CD8EEB1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" t="2388" r="4983" b="2036"/>
          <a:stretch/>
        </p:blipFill>
        <p:spPr>
          <a:xfrm>
            <a:off x="1041603" y="1870408"/>
            <a:ext cx="7657553" cy="45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636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1456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Connect to Visualizations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4" name="Picture 2" descr="Streamlit Logo PNG Vector (SVG) Free Download">
            <a:extLst>
              <a:ext uri="{FF2B5EF4-FFF2-40B4-BE49-F238E27FC236}">
                <a16:creationId xmlns:a16="http://schemas.microsoft.com/office/drawing/2014/main" id="{59E27601-C23B-BEE9-FEE5-E44AC9713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25" y="3171484"/>
            <a:ext cx="1907815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5CD5F57-2831-5858-2E7D-E84C5B086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4" t="31852" r="10276" b="28889"/>
          <a:stretch/>
        </p:blipFill>
        <p:spPr bwMode="auto">
          <a:xfrm>
            <a:off x="704530" y="3428560"/>
            <a:ext cx="2222996" cy="81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s Seaborn too assertive at times? | by Pragya Verma | Analytics Vidhya |  Medium">
            <a:extLst>
              <a:ext uri="{FF2B5EF4-FFF2-40B4-BE49-F238E27FC236}">
                <a16:creationId xmlns:a16="http://schemas.microsoft.com/office/drawing/2014/main" id="{58526BD3-0E82-E0D0-33B4-2FEDC27A8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347" y="3429438"/>
            <a:ext cx="2682864" cy="81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Matplotlib logo — Matplotlib 3.6.2 documentation">
            <a:extLst>
              <a:ext uri="{FF2B5EF4-FFF2-40B4-BE49-F238E27FC236}">
                <a16:creationId xmlns:a16="http://schemas.microsoft.com/office/drawing/2014/main" id="{9F2B11B1-6F59-E051-31B9-92BD6008A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873" y="5411325"/>
            <a:ext cx="3458325" cy="69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E8D20D-C672-376A-E685-E9F3794E15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198" y="1371403"/>
            <a:ext cx="1795323" cy="5192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554DAC-4C0E-1136-B247-830EBBE579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4729" y="1327245"/>
            <a:ext cx="2708966" cy="63660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2309B13-87BA-BEFC-D066-5D4C1A51F95F}"/>
              </a:ext>
            </a:extLst>
          </p:cNvPr>
          <p:cNvCxnSpPr>
            <a:cxnSpLocks/>
          </p:cNvCxnSpPr>
          <p:nvPr/>
        </p:nvCxnSpPr>
        <p:spPr>
          <a:xfrm>
            <a:off x="3332136" y="3812583"/>
            <a:ext cx="103659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A291A04-72D6-D151-FB36-95ED055FFE0A}"/>
              </a:ext>
            </a:extLst>
          </p:cNvPr>
          <p:cNvCxnSpPr>
            <a:cxnSpLocks/>
          </p:cNvCxnSpPr>
          <p:nvPr/>
        </p:nvCxnSpPr>
        <p:spPr>
          <a:xfrm>
            <a:off x="4483791" y="2221835"/>
            <a:ext cx="639807" cy="69166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4ABB3DA-BD41-7031-933A-D5918869FBFA}"/>
              </a:ext>
            </a:extLst>
          </p:cNvPr>
          <p:cNvCxnSpPr>
            <a:cxnSpLocks/>
          </p:cNvCxnSpPr>
          <p:nvPr/>
        </p:nvCxnSpPr>
        <p:spPr>
          <a:xfrm flipH="1">
            <a:off x="7119441" y="2253729"/>
            <a:ext cx="621864" cy="73070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5710F08-F87A-59EE-3BEE-BB7C5C7B3D0E}"/>
              </a:ext>
            </a:extLst>
          </p:cNvPr>
          <p:cNvCxnSpPr>
            <a:cxnSpLocks/>
          </p:cNvCxnSpPr>
          <p:nvPr/>
        </p:nvCxnSpPr>
        <p:spPr>
          <a:xfrm flipH="1">
            <a:off x="7267964" y="3835195"/>
            <a:ext cx="99263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038C310-BEA1-6647-39B7-843A86136E0D}"/>
              </a:ext>
            </a:extLst>
          </p:cNvPr>
          <p:cNvCxnSpPr>
            <a:cxnSpLocks/>
          </p:cNvCxnSpPr>
          <p:nvPr/>
        </p:nvCxnSpPr>
        <p:spPr>
          <a:xfrm>
            <a:off x="5956832" y="4370522"/>
            <a:ext cx="0" cy="75941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2509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1456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Configuration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887B42-2035-D153-9CBC-9AD5BE30840E}"/>
              </a:ext>
            </a:extLst>
          </p:cNvPr>
          <p:cNvSpPr txBox="1"/>
          <p:nvPr/>
        </p:nvSpPr>
        <p:spPr>
          <a:xfrm>
            <a:off x="506933" y="847053"/>
            <a:ext cx="9845003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설정 시스템을 사용하면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Web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동작을 사용자 지정할 수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Configuration File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‘~/.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strealmit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/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config.toml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’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경로에 지정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(Global Settings)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Environment Variables</a:t>
            </a: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111827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`STREAMLIT_`</a:t>
            </a:r>
            <a:r>
              <a:rPr lang="ko-KR" altLang="en-US" b="1" i="0" dirty="0">
                <a:solidFill>
                  <a:srgbClr val="111827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지정한다</a:t>
            </a:r>
            <a:r>
              <a:rPr lang="en-US" altLang="ko-KR" b="1" i="0" dirty="0">
                <a:solidFill>
                  <a:srgbClr val="111827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sections and options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C846F2-070B-A3A0-9525-636A494F9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046928"/>
              </p:ext>
            </p:extLst>
          </p:nvPr>
        </p:nvGraphicFramePr>
        <p:xfrm>
          <a:off x="1050269" y="3117480"/>
          <a:ext cx="10864461" cy="23074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774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467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sections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[server]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서버의 포트를 구성하고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Web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폴더의 기본 경로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CookieSecret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설정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CORS(Cross-Origin Resource Sharing)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설정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[theme]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웹의 기본 색상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배경색 등의 옵션을 사용하여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Web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형태 사용자 지정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[browser]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실행할 기본 브라우저와 실행 동작 설정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IP address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와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DNS name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설정 가능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[logger]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Logging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수준과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로그 메시지의 대상을 정의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397695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[runner]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경고 비활성화 또는 최대 메시지 크기 설정 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Streamlit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스크립트가 실행하는 방식 조정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550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476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1456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Interactive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Widgets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887B42-2035-D153-9CBC-9AD5BE30840E}"/>
              </a:ext>
            </a:extLst>
          </p:cNvPr>
          <p:cNvSpPr txBox="1"/>
          <p:nvPr/>
        </p:nvSpPr>
        <p:spPr>
          <a:xfrm>
            <a:off x="506933" y="847053"/>
            <a:ext cx="722826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기본 튜토리얼 확인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https://docs.streamlit.io/library/cheatsheet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FEED53-3CAA-B7AE-C0F2-91FDCF899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53" y="1455487"/>
            <a:ext cx="5266747" cy="494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074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Streamlit Logo PNG Vector (SVG) Free Download">
            <a:extLst>
              <a:ext uri="{FF2B5EF4-FFF2-40B4-BE49-F238E27FC236}">
                <a16:creationId xmlns:a16="http://schemas.microsoft.com/office/drawing/2014/main" id="{E3DBF2BE-A3D5-390A-D832-A776E48F0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70" y="2919789"/>
            <a:ext cx="4141760" cy="1932821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E2ADBC-25F7-753C-746E-3F2E08450C0D}"/>
              </a:ext>
            </a:extLst>
          </p:cNvPr>
          <p:cNvSpPr txBox="1"/>
          <p:nvPr/>
        </p:nvSpPr>
        <p:spPr>
          <a:xfrm>
            <a:off x="6697626" y="3033108"/>
            <a:ext cx="5030864" cy="7798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2177444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81468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Git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소스 코드의 변경 사항을 추적하기 위한 분산 버전 제어 시스템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https://git-scm.com/downloads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Git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FE4090-B847-53F1-B64A-CF82043F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00" y="1945568"/>
            <a:ext cx="7420500" cy="44832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FDA194-37AD-D860-1844-00228609661D}"/>
              </a:ext>
            </a:extLst>
          </p:cNvPr>
          <p:cNvSpPr/>
          <p:nvPr/>
        </p:nvSpPr>
        <p:spPr>
          <a:xfrm>
            <a:off x="2763972" y="3368045"/>
            <a:ext cx="2196647" cy="662935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74F505-10E2-2834-7D15-9B5A9FA254AD}"/>
              </a:ext>
            </a:extLst>
          </p:cNvPr>
          <p:cNvSpPr/>
          <p:nvPr/>
        </p:nvSpPr>
        <p:spPr>
          <a:xfrm>
            <a:off x="5598613" y="3754120"/>
            <a:ext cx="1952808" cy="391160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3416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1887861" y="2324821"/>
            <a:ext cx="8416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API &amp; API Crawling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4733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API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개념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11780789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API(Application Programming Interface)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소프트웨어 개발자가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Application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구축하는 데 사용하는 프로토콜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루틴 및 도구의 집합을 말함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사용 중인 프로그래밍 언어나 플랫폼에 관계없이 서로 다른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Application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서로 통신할 수 있는 표준화된 방법 제공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2CDA5513-4B7D-0ABE-42C7-E79F07787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20" y="2398767"/>
            <a:ext cx="6971080" cy="33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5478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2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API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Crawling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463300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API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활용하여 데이터를 추출하는 프로세스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正方形/長方形 2">
            <a:extLst>
              <a:ext uri="{FF2B5EF4-FFF2-40B4-BE49-F238E27FC236}">
                <a16:creationId xmlns:a16="http://schemas.microsoft.com/office/drawing/2014/main" id="{664FEE88-79FC-2EA9-E34F-27E22B22D87D}"/>
              </a:ext>
            </a:extLst>
          </p:cNvPr>
          <p:cNvSpPr/>
          <p:nvPr/>
        </p:nvSpPr>
        <p:spPr>
          <a:xfrm>
            <a:off x="1214745" y="2906438"/>
            <a:ext cx="2142509" cy="10451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인증키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3F45A544-B9B7-B70C-3078-5B86CB7CA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682" y="2115185"/>
            <a:ext cx="3909695" cy="240411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F30F175-2ABB-587D-96E3-5243F786AFA4}"/>
              </a:ext>
            </a:extLst>
          </p:cNvPr>
          <p:cNvSpPr/>
          <p:nvPr/>
        </p:nvSpPr>
        <p:spPr>
          <a:xfrm>
            <a:off x="4164288" y="2849355"/>
            <a:ext cx="2245360" cy="46788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BC03EA6-843E-FE00-6E91-5031E5F6A9A6}"/>
              </a:ext>
            </a:extLst>
          </p:cNvPr>
          <p:cNvSpPr/>
          <p:nvPr/>
        </p:nvSpPr>
        <p:spPr>
          <a:xfrm rot="10800000">
            <a:off x="4164288" y="3540761"/>
            <a:ext cx="2245360" cy="46788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2C9099-3E3E-DEF2-6A1C-D673F159F05E}"/>
              </a:ext>
            </a:extLst>
          </p:cNvPr>
          <p:cNvSpPr txBox="1"/>
          <p:nvPr/>
        </p:nvSpPr>
        <p:spPr>
          <a:xfrm>
            <a:off x="4640796" y="2381470"/>
            <a:ext cx="129234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ko-KR" altLang="en-US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인증키 확인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6C35D2-E4DA-890E-53B3-961550B68594}"/>
              </a:ext>
            </a:extLst>
          </p:cNvPr>
          <p:cNvSpPr txBox="1"/>
          <p:nvPr/>
        </p:nvSpPr>
        <p:spPr>
          <a:xfrm>
            <a:off x="4636398" y="4008647"/>
            <a:ext cx="129234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인증키 파일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8980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2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API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Crawling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463300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API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활용하여 데이터를 추출하는 프로세스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正方形/長方形 2">
            <a:extLst>
              <a:ext uri="{FF2B5EF4-FFF2-40B4-BE49-F238E27FC236}">
                <a16:creationId xmlns:a16="http://schemas.microsoft.com/office/drawing/2014/main" id="{664FEE88-79FC-2EA9-E34F-27E22B22D87D}"/>
              </a:ext>
            </a:extLst>
          </p:cNvPr>
          <p:cNvSpPr/>
          <p:nvPr/>
        </p:nvSpPr>
        <p:spPr>
          <a:xfrm>
            <a:off x="1214745" y="2906438"/>
            <a:ext cx="2142509" cy="10451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인증키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3F45A544-B9B7-B70C-3078-5B86CB7CA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682" y="2115185"/>
            <a:ext cx="3909695" cy="240411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F30F175-2ABB-587D-96E3-5243F786AFA4}"/>
              </a:ext>
            </a:extLst>
          </p:cNvPr>
          <p:cNvSpPr/>
          <p:nvPr/>
        </p:nvSpPr>
        <p:spPr>
          <a:xfrm>
            <a:off x="4164288" y="2849355"/>
            <a:ext cx="2245360" cy="46788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BC03EA6-843E-FE00-6E91-5031E5F6A9A6}"/>
              </a:ext>
            </a:extLst>
          </p:cNvPr>
          <p:cNvSpPr/>
          <p:nvPr/>
        </p:nvSpPr>
        <p:spPr>
          <a:xfrm rot="10800000">
            <a:off x="4164288" y="3540761"/>
            <a:ext cx="2245360" cy="46788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2C9099-3E3E-DEF2-6A1C-D673F159F05E}"/>
              </a:ext>
            </a:extLst>
          </p:cNvPr>
          <p:cNvSpPr txBox="1"/>
          <p:nvPr/>
        </p:nvSpPr>
        <p:spPr>
          <a:xfrm>
            <a:off x="4640796" y="2381470"/>
            <a:ext cx="1074333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Request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6C35D2-E4DA-890E-53B3-961550B68594}"/>
              </a:ext>
            </a:extLst>
          </p:cNvPr>
          <p:cNvSpPr txBox="1"/>
          <p:nvPr/>
        </p:nvSpPr>
        <p:spPr>
          <a:xfrm>
            <a:off x="4636398" y="4008647"/>
            <a:ext cx="123623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415879868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828966" y="2333138"/>
            <a:ext cx="6027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작업형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제</a:t>
            </a: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3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8763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115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(Hypothesis)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특성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특히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가정 혹은 잠정적인 결론이다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8337304"/>
                  </p:ext>
                </p:extLst>
              </p:nvPr>
            </p:nvGraphicFramePr>
            <p:xfrm>
              <a:off x="602593" y="1818599"/>
              <a:ext cx="10943680" cy="15290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Null Hypothesis)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기존과 비교하여 변화 혹은 차이가 없음을 나타내는 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 방법에 따라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내용이 달라짐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대립가설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Alternative Hypothesis)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표본을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통해 확실한 근거를 가지고 입증하고자 하는 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연구가설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(Research Hypothesis) 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이라고도 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8337304"/>
                  </p:ext>
                </p:extLst>
              </p:nvPr>
            </p:nvGraphicFramePr>
            <p:xfrm>
              <a:off x="602593" y="1818599"/>
              <a:ext cx="10943680" cy="15290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3" t="-67708" r="-246821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기존과 비교하여 변화 혹은 차이가 없음을 나타내는 가설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 방법에 따라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귀무가설의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내용이 달라짐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3" t="-169474" r="-246821" b="-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표본을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통해 확실한 근거를 가지고 입증하고자 하는 가설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연구가설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(Research Hypothesis) 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이라고도 함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3466001"/>
            <a:ext cx="90717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관심 있는 가설은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대립가설이며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대립가설이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참이라는 확실한 근거가 없다면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채택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표현문구는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채택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(X),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기각하지 못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(O)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대립가설이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참이라는 확실한 근거 발견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기각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표현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80620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8403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단계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모집단에 대해 어떤 가설 설정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단계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모집단으로부터 추출된 표본 분석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단계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3.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연구 가설이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틀린지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맞는지 타당성 여부를 검정하는 통계적 기법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2557262"/>
            <a:ext cx="7830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추론하기 위해 필요한 표본 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귀무가설이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참이라는 전제하에 추출된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확률표본의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정보를 이용하여 계산함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중심극한정리 이론에 근거하기 때문에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적은 표본으로도 전체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추정할 수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151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8925841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중심 극한 정리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(CLT : Central Limit Theorem)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정의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정규분포가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아닌 분포라도 선택된 표본들의 평균을 모아 다시 분포를 그리면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정규분포가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단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최소 표본의 크기가 작으면 안됨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𝒏</m:t>
                    </m:r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_Pro Medium" panose="00000600000000000000" pitchFamily="50" charset="-127"/>
                      </a:rPr>
                      <m:t>≥</m:t>
                    </m:r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_Pro Medium" panose="00000600000000000000" pitchFamily="50" charset="-127"/>
                      </a:rPr>
                      <m:t>𝟑𝟎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CLT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에 따르면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Sampling Distribution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은 정규분포를 따름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모든 모집단 데이터의 평균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=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모든 샘플 평균들의 평균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= Sampling Distribution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평균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8925841" cy="1938992"/>
              </a:xfrm>
              <a:prstGeom prst="rect">
                <a:avLst/>
              </a:prstGeom>
              <a:blipFill>
                <a:blip r:embed="rId2"/>
                <a:stretch>
                  <a:fillRect l="-273" b="-1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entral Limit Theorem (CLT) Diagram Showing Convergence to Normal 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03" y="2926594"/>
            <a:ext cx="4432791" cy="270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24703" y="5777033"/>
            <a:ext cx="6532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: https://corporatefinanceinstitute.com/resources/data-science/central-limit-theorem/</a:t>
            </a:r>
            <a:endParaRPr lang="ko-KR" altLang="en-US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419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570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 오류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다음과 같은 통계적 오류가 발생할 가능성이 항상 존재함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434469"/>
                  </p:ext>
                </p:extLst>
              </p:nvPr>
            </p:nvGraphicFramePr>
            <p:xfrm>
              <a:off x="1142999" y="1818599"/>
              <a:ext cx="10403273" cy="2286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87545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32389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사실이라고 판정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거짓이라고 판정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사실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옳은 결정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No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Error (1-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무죄를 무죄라 함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함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거짓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유죄를 무죄라 함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옳은 결정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No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Error (1-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유죄라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함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434469"/>
                  </p:ext>
                </p:extLst>
              </p:nvPr>
            </p:nvGraphicFramePr>
            <p:xfrm>
              <a:off x="1142999" y="1818599"/>
              <a:ext cx="10403273" cy="2286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87545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32389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075" t="-4762" r="-112107" b="-26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0704" t="-4762" r="-423" b="-26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6" t="-80882" r="-372652" b="-1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075" t="-80882" r="-112107" b="-1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무죄를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유죄라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함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6" t="-182222" r="-372652" b="-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유죄를 무죄라 함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0704" t="-182222" r="-423" b="-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016342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570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 오류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다음과 같은 통계적 오류가 발생할 가능성이 항상 존재함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5744400"/>
                  </p:ext>
                </p:extLst>
              </p:nvPr>
            </p:nvGraphicFramePr>
            <p:xfrm>
              <a:off x="602593" y="1818599"/>
              <a:ext cx="10943680" cy="37236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 Error)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 참이나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기각하는 오류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유의수준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(Level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of Significance)</a:t>
                          </a:r>
                        </a:p>
                        <a:p>
                          <a:pPr marL="0" indent="0" latinLnBrk="1">
                            <a:buFont typeface="Wingdings" panose="05000000000000000000" pitchFamily="2" charset="2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오류를 범할 최대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허용확률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latinLnBrk="1">
                            <a:buFont typeface="Wingdings" panose="05000000000000000000" pitchFamily="2" charset="2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로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표기하며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일반적으로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값을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0.01,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0.05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0.1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등의 값으로 설정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신뢰수준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(Level of Confidence)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참일 때 이를 참이라고 판단하는 확률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1−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로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표기함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II Error)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 참이 아닌데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채택하는 경우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베타수준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오류를 범할 최대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허용확률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검정력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참이 아닌 경우 이를 기각할 수 있는 확률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1−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𝛽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로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표기함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5744400"/>
                  </p:ext>
                </p:extLst>
              </p:nvPr>
            </p:nvGraphicFramePr>
            <p:xfrm>
              <a:off x="602593" y="1818599"/>
              <a:ext cx="10943680" cy="37236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798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 Error)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689" t="-21959" r="-235" b="-898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II Error)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689" t="-141569" r="-235" b="-43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7391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0D729-FBC9-34D9-4C39-3988331AEC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025F8-D047-1020-2133-B6D01FED245F}"/>
              </a:ext>
            </a:extLst>
          </p:cNvPr>
          <p:cNvSpPr txBox="1"/>
          <p:nvPr/>
        </p:nvSpPr>
        <p:spPr>
          <a:xfrm>
            <a:off x="228599" y="183284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Git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8310318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2640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의사 결정의 원칙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귀무가설이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옳다는 가정하에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1</m:t>
                        </m:r>
                      </m:sub>
                    </m:sSub>
                    <m:r>
                      <a:rPr lang="ko-KR" altLang="en-US" sz="160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이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옳다는 증거를 제시해야 함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(Presumed Innocence)</a:t>
                </a:r>
              </a:p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의사 결정의 기준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가장 주의해야 하는 것은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종 오류를 범하는 것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1200150" lvl="2" indent="-285750" defTabSz="457200" latinLnBrk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나의 주장이 옳지 않은데 옳다고 결론 내리는 것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의사결정의 기준은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종 오류를 범할 확률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유의 수준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2640851"/>
              </a:xfrm>
              <a:prstGeom prst="rect">
                <a:avLst/>
              </a:prstGeom>
              <a:blipFill>
                <a:blip r:embed="rId2"/>
                <a:stretch>
                  <a:fillRect l="-281" b="-20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377348"/>
                  </p:ext>
                </p:extLst>
              </p:nvPr>
            </p:nvGraphicFramePr>
            <p:xfrm>
              <a:off x="1142999" y="3557253"/>
              <a:ext cx="10403273" cy="22318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86007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33927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의사결정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𝛼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무죄인 사람을 유죄라고 판단 할 오류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𝛼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=0.01 (1%)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99%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1%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매우 보수적이며 엄격한 판단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표본에서 구한 통계량 값이 나올 확률이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보다 작을 때 의미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𝛼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=0.05 (5%)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95%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5%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오류가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까지 허용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상대적으로 덜 엄격한 의사결정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377348"/>
                  </p:ext>
                </p:extLst>
              </p:nvPr>
            </p:nvGraphicFramePr>
            <p:xfrm>
              <a:off x="1142999" y="3557253"/>
              <a:ext cx="10403273" cy="22318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86007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33927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의사결정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6" t="-101124" r="-372652" b="-2280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16" t="-101124" r="-342295" b="-2280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무죄인 사람을 유죄라고 판단 할 오류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6" t="-188421" r="-372652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16" t="-188421" r="-342295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매우 보수적이며 엄격한 판단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표본에서 구한 통계량 값이 나올 확률이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1%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보다 작을 때 의미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6" t="-288421" r="-372652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16" t="-288421" r="-342295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오류가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5%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까지 허용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상대적으로 덜 엄격한 의사결정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712333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p-value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임계값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참일 때 표본에서 얻어진 결과가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기각하게 하는 확률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주어진 유의수준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의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채택 또는 기각 여부를 판정하여 주는 기준이 되는 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blipFill>
                <a:blip r:embed="rId2"/>
                <a:stretch>
                  <a:fillRect l="-281" b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050" name="Picture 2" descr="_images/04.04-hypothesis-testing_15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957" y="2082457"/>
            <a:ext cx="6368172" cy="42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46499" y="5461000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sz="12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기각역</a:t>
            </a:r>
            <a:endParaRPr lang="ko-KR" altLang="en-US" sz="12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3899" y="5461000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sz="12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기각역</a:t>
            </a:r>
            <a:endParaRPr lang="ko-KR" altLang="en-US" sz="12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84799" y="4826000"/>
            <a:ext cx="1199367" cy="276999"/>
          </a:xfrm>
          <a:prstGeom prst="rect">
            <a:avLst/>
          </a:prstGeom>
          <a:solidFill>
            <a:srgbClr val="D3D3D3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err="1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채택역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19462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p-value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임계값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참일 때 표본에서 얻어진 결과가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기각하게 하는 확률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주어진 유의수준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의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채택 또는 기각 여부를 판정하여 주는 기준이 되는 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blipFill>
                <a:blip r:embed="rId2"/>
                <a:stretch>
                  <a:fillRect l="-281" b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954313"/>
                  </p:ext>
                </p:extLst>
              </p:nvPr>
            </p:nvGraphicFramePr>
            <p:xfrm>
              <a:off x="1358899" y="2187931"/>
              <a:ext cx="741680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300494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948060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Sig. stars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해석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귀무가설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&gt;0.05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유의하지 않음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채택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(Retained)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&lt;0.05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유의함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=0.05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&lt;0.01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유의함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=0.01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&lt;0.001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***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유의함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=0.001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954313"/>
                  </p:ext>
                </p:extLst>
              </p:nvPr>
            </p:nvGraphicFramePr>
            <p:xfrm>
              <a:off x="1358899" y="2187931"/>
              <a:ext cx="741680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300494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948060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Sig. stars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해석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귀무가설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593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유의하지 않음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채택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(Retained)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5938" b="-2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53" t="-203409" r="-65517" b="-2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300000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53" t="-300000" r="-65517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4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***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53" t="-404545" r="-65517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6189627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모평균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에 대한 검정 절차로 다음과 같이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대립가설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830997"/>
              </a:xfrm>
              <a:prstGeom prst="rect">
                <a:avLst/>
              </a:prstGeom>
              <a:blipFill>
                <a:blip r:embed="rId2"/>
                <a:stretch>
                  <a:fillRect l="-281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단일표본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1777703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같지 않다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1777703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2247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2247" r="-38309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같다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4545" r="-38309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같지 않다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569548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모분산을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 있을 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58899" y="4535588"/>
                <a:ext cx="1059457" cy="732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899" y="4535588"/>
                <a:ext cx="1059457" cy="7323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068685"/>
                  </p:ext>
                </p:extLst>
              </p:nvPr>
            </p:nvGraphicFramePr>
            <p:xfrm>
              <a:off x="3568699" y="4353769"/>
              <a:ext cx="2095501" cy="101968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955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018754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altLang="en-US" sz="1400" b="1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1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𝑿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sz="1400" b="1" baseline="0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표본평균</a:t>
                          </a:r>
                          <a:endParaRPr lang="en-US" altLang="ko-KR" sz="14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ko-KR" altLang="en-US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𝝈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4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모분산</a:t>
                          </a:r>
                          <a:endParaRPr lang="en-US" altLang="ko-KR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표본의 </a:t>
                          </a:r>
                          <a:r>
                            <a:rPr lang="ko-KR" altLang="en-US" sz="14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갯수</a:t>
                          </a:r>
                          <a:endParaRPr lang="ko-KR" altLang="en-US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068685"/>
                  </p:ext>
                </p:extLst>
              </p:nvPr>
            </p:nvGraphicFramePr>
            <p:xfrm>
              <a:off x="3568699" y="4353769"/>
              <a:ext cx="2095501" cy="10515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955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0515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b="-28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1741224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-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실습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모평균의 값을 알고 있을 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단일표본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781036"/>
              </p:ext>
            </p:extLst>
          </p:nvPr>
        </p:nvGraphicFramePr>
        <p:xfrm>
          <a:off x="620761" y="1818599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ttest_1samp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‘Height’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popmean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75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0.87, 0.39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549063"/>
              </p:ext>
            </p:extLst>
          </p:nvPr>
        </p:nvGraphicFramePr>
        <p:xfrm>
          <a:off x="620761" y="4360047"/>
          <a:ext cx="10943678" cy="161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ttest_1samp(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popmean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Sample Observation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popmean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Expected value in null hypothesis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442508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독립 관측치 샘플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array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예상값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주어진 모집단 평균인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popmean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가설에 대한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28597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두개의 독립 표본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X, Y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각각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를 따를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 모집단의 평균 차이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검정은 다음과 같음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blipFill>
                <a:blip r:embed="rId2"/>
                <a:stretch>
                  <a:fillRect l="-217" b="-43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1602912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1602912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2247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2247" r="-38309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4545" r="-38309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569548"/>
            <a:ext cx="8664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(Assumptions)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확인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독립성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Normality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Homogeneity of Variance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분산의 동질성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71090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정규성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표본수가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이하일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검정해야 함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표본수가 모두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이상일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중심극한정리에 의해 정규성 가정을 만족했다고 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1200329"/>
              </a:xfrm>
              <a:prstGeom prst="rect">
                <a:avLst/>
              </a:prstGeom>
              <a:blipFill>
                <a:blip r:embed="rId2"/>
                <a:stretch>
                  <a:fillRect l="-217" b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938880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방법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Shapiro-Wilk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8340303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8340303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3409" r="-535938" b="-1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1124" r="-535938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4723267"/>
            <a:ext cx="8664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 위반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Mann-Whitney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진행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43168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1" y="847053"/>
            <a:ext cx="11222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그룹의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데이터수가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다르면 분산이 같은지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만약에 각 그룹의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데이터수가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동일하면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분산이 같다고 가정함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938880"/>
            <a:ext cx="86645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방법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bartlett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fligner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levene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주로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일반적으로는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levene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검정을 주로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 위반 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Welch Test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5539500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없음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있음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5539500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1" t="-103409" r="-535938" b="-1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없음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1" t="-201124" r="-535938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있음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6664964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두개의 독립 표본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X, Y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각각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를 따를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 모집단의 평균 차이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검정은 다음과 같음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blipFill>
                <a:blip r:embed="rId2"/>
                <a:stretch>
                  <a:fillRect l="-217" b="-43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2247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2247" r="-38309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4545" r="-38309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3569548"/>
                <a:ext cx="86645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검정통계량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그룹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그룹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차이에 근거하여 구성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검정통계량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는 자유도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인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-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분포를 따른다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3569548"/>
                <a:ext cx="8664597" cy="1200329"/>
              </a:xfrm>
              <a:prstGeom prst="rect">
                <a:avLst/>
              </a:prstGeom>
              <a:blipFill>
                <a:blip r:embed="rId4"/>
                <a:stretch>
                  <a:fillRect l="-281" b="-3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58899" y="4992394"/>
                <a:ext cx="3375604" cy="646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−1)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899" y="4992394"/>
                <a:ext cx="3375604" cy="646203"/>
              </a:xfrm>
              <a:prstGeom prst="rect">
                <a:avLst/>
              </a:prstGeom>
              <a:blipFill>
                <a:blip r:embed="rId5"/>
                <a:stretch>
                  <a:fillRect l="-2527" b="-28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66763"/>
                  </p:ext>
                </p:extLst>
              </p:nvPr>
            </p:nvGraphicFramePr>
            <p:xfrm>
              <a:off x="5067300" y="4811624"/>
              <a:ext cx="4840884" cy="110096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018754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sz="1400" b="1" baseline="0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공통분산</a:t>
                          </a:r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400" b="1" i="1" baseline="0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400" b="1" i="1" baseline="0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en-US" altLang="ko-KR" sz="1400" b="1" i="1" baseline="0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합동 </a:t>
                          </a:r>
                          <a:r>
                            <a:rPr lang="ko-KR" altLang="en-US" sz="1400" b="1" baseline="0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표본분산</a:t>
                          </a:r>
                          <a:endParaRPr lang="en-US" altLang="ko-KR" sz="14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표본의 자유도</a:t>
                          </a:r>
                          <a:endParaRPr lang="en-US" altLang="ko-KR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𝒎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1: </a:t>
                          </a:r>
                          <a:r>
                            <a:rPr lang="ko-KR" altLang="en-US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2</a:t>
                          </a:r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표본의 자유도</a:t>
                          </a:r>
                          <a:endParaRPr lang="en-US" altLang="ko-KR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66763"/>
                  </p:ext>
                </p:extLst>
              </p:nvPr>
            </p:nvGraphicFramePr>
            <p:xfrm>
              <a:off x="5067300" y="4811624"/>
              <a:ext cx="4840884" cy="11328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132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b="-26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7545927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 실습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각 변수들은 정규분포를 만족하며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그룹은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만족한가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39652"/>
              </p:ext>
            </p:extLst>
          </p:nvPr>
        </p:nvGraphicFramePr>
        <p:xfrm>
          <a:off x="620761" y="1818599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levene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"VC"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"OJ"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LeveneResult</a:t>
                      </a:r>
                      <a:r>
                        <a:rPr lang="en-US" altLang="ko-KR" sz="1600" dirty="0"/>
                        <a:t>(statistic=1.2135720656945064, </a:t>
                      </a:r>
                      <a:r>
                        <a:rPr lang="en-US" altLang="ko-KR" sz="1600" dirty="0" err="1"/>
                        <a:t>pvalue</a:t>
                      </a:r>
                      <a:r>
                        <a:rPr lang="en-US" altLang="ko-KR" sz="1600" dirty="0"/>
                        <a:t>=0.2751764616144053)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025543"/>
              </p:ext>
            </p:extLst>
          </p:nvPr>
        </p:nvGraphicFramePr>
        <p:xfrm>
          <a:off x="620761" y="4114038"/>
          <a:ext cx="10943678" cy="111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levene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sample2, …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 :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The sample data, possibly with different lengths. Only one-dimensional samples are accepted.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071668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Levene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검정은 모든 입력 샘플이 동일한 분산을 가진 모집단에서 나온 것이라는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테스트 함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501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웹 개발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분석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 러닝 등 다양한 작업에 사용되는 프로그래밍 언어 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https://www.python.org/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05A977-FF31-92AC-6C44-B244D3ACF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41" y="1829243"/>
            <a:ext cx="9028947" cy="45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4301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독립표본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t-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각 변수들은 정규분포를 만족하며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그룹은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만족한다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60029"/>
              </p:ext>
            </p:extLst>
          </p:nvPr>
        </p:nvGraphicFramePr>
        <p:xfrm>
          <a:off x="620761" y="1818599"/>
          <a:ext cx="10943678" cy="1691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ttest_ind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==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"VC"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                                                  </a:t>
                      </a:r>
                    </a:p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                 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==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"OJ"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equal_var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True)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-1.9153 0.06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329473"/>
              </p:ext>
            </p:extLst>
          </p:nvPr>
        </p:nvGraphicFramePr>
        <p:xfrm>
          <a:off x="620761" y="4909252"/>
          <a:ext cx="10943678" cy="161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ttest_ind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b,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equal_var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데이터의 크기가 동일해야 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equal_var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If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true, </a:t>
                      </a:r>
                      <a:r>
                        <a:rPr lang="en-US" altLang="ko-KR" sz="1600" b="0" baseline="0" dirty="0">
                          <a:solidFill>
                            <a:srgbClr val="0070C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independent t-test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/ If false, </a:t>
                      </a:r>
                      <a:r>
                        <a:rPr lang="en-US" altLang="ko-KR" sz="1600" b="0" baseline="0" dirty="0">
                          <a:solidFill>
                            <a:srgbClr val="0070C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Welch’s t-test</a:t>
                      </a:r>
                      <a:endParaRPr lang="en-US" altLang="ko-KR" sz="1600" b="0" dirty="0">
                        <a:solidFill>
                          <a:srgbClr val="0070C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361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검정은 두 독립 샘플의 평균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동일하다는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귀무가설에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대한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두 집단의 분산이 동일하다고 가정함</a:t>
            </a:r>
            <a:r>
              <a:rPr lang="en-US" altLang="ko-KR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9899513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실험단위를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동질적인 쌍으로 묶은 다음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차를 이용하여 두 모평균의 차이에 관한 추론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이전의 집단과 실험 이후의 집단이 동일한 경우 사용하는 검정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쌍체비교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이라고 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…,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쌍의 차이를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𝑖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=1, 2, …,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정의할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는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𝑁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(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, </m:t>
                    </m:r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SupPr>
                      <m:e>
                        <m:r>
                          <a:rPr lang="ko-KR" altLang="en-US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2</m:t>
                        </m:r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으로부터의 확률표본으로 가정한다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</a:p>
              <a:p>
                <a:pPr marL="1200150" lvl="2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blipFill>
                <a:blip r:embed="rId2"/>
                <a:stretch>
                  <a:fillRect l="-237" b="-1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145975"/>
                  </p:ext>
                </p:extLst>
              </p:nvPr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145975"/>
                  </p:ext>
                </p:extLst>
              </p:nvPr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645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1124" r="-38356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645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3409" r="-38356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27D1A8B-18E2-9922-004A-11A665A7A4C6}"/>
              </a:ext>
            </a:extLst>
          </p:cNvPr>
          <p:cNvSpPr txBox="1"/>
          <p:nvPr/>
        </p:nvSpPr>
        <p:spPr>
          <a:xfrm>
            <a:off x="506932" y="5022335"/>
            <a:ext cx="8664597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(Assumptions)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확인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독립성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42357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AE935B-FD20-68BB-BC7B-D5D7E9597C52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1532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정규성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실험전후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두 변수의 차이가 정규분포를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확인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이하일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검정해야 함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변수가 정규분포를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따르는지는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검정할 필요가 없음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표본수가 모두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이상일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중심극한정리에 의해 정규성 가정을 만족했다고 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AE935B-FD20-68BB-BC7B-D5D7E9597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1532856"/>
              </a:xfrm>
              <a:prstGeom prst="rect">
                <a:avLst/>
              </a:prstGeom>
              <a:blipFill>
                <a:blip r:embed="rId2"/>
                <a:stretch>
                  <a:fillRect l="-217" b="-43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E1C3AD1-2E66-CC47-A6E0-BF3040CD2376}"/>
              </a:ext>
            </a:extLst>
          </p:cNvPr>
          <p:cNvSpPr txBox="1"/>
          <p:nvPr/>
        </p:nvSpPr>
        <p:spPr>
          <a:xfrm>
            <a:off x="506932" y="4266007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방법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Shapiro-Wilk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30319B2-DE17-9B15-CE50-B1F3593DEE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376235"/>
                  </p:ext>
                </p:extLst>
              </p:nvPr>
            </p:nvGraphicFramePr>
            <p:xfrm>
              <a:off x="1358899" y="252045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30319B2-DE17-9B15-CE50-B1F3593DEE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376235"/>
                  </p:ext>
                </p:extLst>
              </p:nvPr>
            </p:nvGraphicFramePr>
            <p:xfrm>
              <a:off x="1358899" y="252045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593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593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EAFD551-E6D4-A46E-8D23-1A4A1AB056E8}"/>
              </a:ext>
            </a:extLst>
          </p:cNvPr>
          <p:cNvSpPr txBox="1"/>
          <p:nvPr/>
        </p:nvSpPr>
        <p:spPr>
          <a:xfrm>
            <a:off x="506932" y="5097004"/>
            <a:ext cx="8664597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 위반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Wilcoxon Signed-Ranks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진행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931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실험단위를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동질적인 쌍으로 묶은 다음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차를 이용하여 두 모평균의 차이에 관한 추론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이전의 집단과 실험 이후의 집단이 동일한 경우 사용하는 검정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쌍체비교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이라고 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…,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쌍의 차이를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𝑖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=1, 2, …,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정의할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는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𝑁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(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, </m:t>
                    </m:r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SupPr>
                      <m:e>
                        <m:r>
                          <a:rPr lang="ko-KR" altLang="en-US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2</m:t>
                        </m:r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으로부터의 확률표본으로 가정한다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</a:p>
              <a:p>
                <a:pPr marL="1200150" lvl="2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blipFill>
                <a:blip r:embed="rId2"/>
                <a:stretch>
                  <a:fillRect l="-237" b="-1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645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1124" r="-38356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645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3409" r="-38356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2751DC-A043-25D1-8A6A-26091CB1F232}"/>
                  </a:ext>
                </a:extLst>
              </p:cNvPr>
              <p:cNvSpPr txBox="1"/>
              <p:nvPr/>
            </p:nvSpPr>
            <p:spPr>
              <a:xfrm>
                <a:off x="506932" y="5016547"/>
                <a:ext cx="10308213" cy="794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검정통계량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전 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𝑋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후 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𝑌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차이의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𝐷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에 근거하여 구성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2751DC-A043-25D1-8A6A-26091CB1F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5016547"/>
                <a:ext cx="10308213" cy="794192"/>
              </a:xfrm>
              <a:prstGeom prst="rect">
                <a:avLst/>
              </a:prstGeom>
              <a:blipFill>
                <a:blip r:embed="rId4"/>
                <a:stretch>
                  <a:fillRect l="-237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1397285" y="5951288"/>
                <a:ext cx="959878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f>
                          <m:fPr>
                            <m:type m:val="skw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5" y="5951288"/>
                <a:ext cx="959878" cy="520463"/>
              </a:xfrm>
              <a:prstGeom prst="rect">
                <a:avLst/>
              </a:prstGeom>
              <a:blipFill>
                <a:blip r:embed="rId5"/>
                <a:stretch>
                  <a:fillRect l="-7595" t="-39535" r="-44937" b="-122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640051"/>
                  </p:ext>
                </p:extLst>
              </p:nvPr>
            </p:nvGraphicFramePr>
            <p:xfrm>
              <a:off x="2497719" y="5951288"/>
              <a:ext cx="4840884" cy="40786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357741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𝐷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𝑋</m:t>
                              </m:r>
                            </m:oMath>
                          </a14:m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𝑌</m:t>
                              </m:r>
                            </m:oMath>
                          </a14:m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차이에 관한 표준편차</a:t>
                          </a:r>
                          <a:endParaRPr lang="en-US" altLang="ko-KR" sz="14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640051"/>
                  </p:ext>
                </p:extLst>
              </p:nvPr>
            </p:nvGraphicFramePr>
            <p:xfrm>
              <a:off x="2497719" y="5951288"/>
              <a:ext cx="4840884" cy="40462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4046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798072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대응표본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t-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실험 전후의 차이를 나타내는 데이터는 정규분포를 이룬다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828940"/>
              </p:ext>
            </p:extLst>
          </p:nvPr>
        </p:nvGraphicFramePr>
        <p:xfrm>
          <a:off x="620761" y="1818599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ttest_rel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before_spr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after_spr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14.8933 0.0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332556"/>
              </p:ext>
            </p:extLst>
          </p:nvPr>
        </p:nvGraphicFramePr>
        <p:xfrm>
          <a:off x="620761" y="4909252"/>
          <a:ext cx="10943678" cy="1652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ttest_rel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 :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데이터의 크기가 동일해야 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alternative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option : two-sided(default),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less, 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greather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361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검정은 두 독립 샘플의 평균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동일하다는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귀무가설에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대한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두 집단의 분산이 동일하다고 가정함</a:t>
            </a:r>
            <a:r>
              <a:rPr lang="en-US" altLang="ko-KR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96483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어떤 실험에서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가정하는 이론상의  분포를 잘 따른다는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것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관측도수란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실제 실험에서 단일 특성에 의해 분류된 각 범주의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말함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얼마나 이론상의 분포 또는 주어진 형태를 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가설 검정 기법을 적합도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우리나라 성인의 키가 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을 갖는 정규분포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을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따른다고 가정했을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 가정이 적합한지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1938992"/>
              </a:xfrm>
              <a:prstGeom prst="rect">
                <a:avLst/>
              </a:prstGeom>
              <a:blipFill>
                <a:blip r:embed="rId2"/>
                <a:stretch>
                  <a:fillRect l="-210" b="-1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3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2916848"/>
              <a:ext cx="61214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성인의 키는 정규분포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𝑁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(</m:t>
                              </m:r>
                              <m:r>
                                <a:rPr lang="ko-KR" altLang="en-US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𝜇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성인의 키는 정규분포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𝑁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(</m:t>
                              </m:r>
                              <m:r>
                                <a:rPr lang="ko-KR" altLang="en-US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𝜇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2916848"/>
              <a:ext cx="61214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21" t="-101124" r="-425521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710" t="-101124" r="-369" b="-1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21" t="-203409" r="-425521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710" t="-203409" r="-369" b="-3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22751DC-A043-25D1-8A6A-26091CB1F232}"/>
              </a:ext>
            </a:extLst>
          </p:cNvPr>
          <p:cNvSpPr txBox="1"/>
          <p:nvPr/>
        </p:nvSpPr>
        <p:spPr>
          <a:xfrm>
            <a:off x="506932" y="4658051"/>
            <a:ext cx="10308213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1397285" y="5078261"/>
                <a:ext cx="1775871" cy="468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5" y="5078261"/>
                <a:ext cx="1775871" cy="468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62342" y="4922010"/>
              <a:ext cx="4840884" cy="78651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357741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관</m:t>
                              </m:r>
                            </m:oMath>
                          </a14:m>
                          <a:r>
                            <a:rPr lang="ko-KR" altLang="en-US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측값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6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362342" y="4922010"/>
              <a:ext cx="4840884" cy="8229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b="-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770423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어떤 실험에서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가정하는 이론상의  분포를 잘 따른다는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것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관측도수란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실제 실험에서 단일 특성에 의해 분류된 각 범주의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말함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얼마나 이론상의 분포 또는 주어진 형태를 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가설 검정 기법을 적합도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우리나라 성인의 키가 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을 갖는 정규분포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을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따른다고 가정했을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 가정이 적합한지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트럼프카드의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확률게임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blipFill>
                <a:blip r:embed="rId2"/>
                <a:stretch>
                  <a:fillRect l="-210" b="-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3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트럼프)카드의 4가지의 의미에 대해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056" y="3269567"/>
            <a:ext cx="4236253" cy="270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116827"/>
                  </p:ext>
                </p:extLst>
              </p:nvPr>
            </p:nvGraphicFramePr>
            <p:xfrm>
              <a:off x="506932" y="3286179"/>
              <a:ext cx="612503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53125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</a:t>
                          </a: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1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𝒊</m:t>
                              </m:r>
                            </m:oMath>
                          </a14:m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math.symbol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the</a:t>
                          </a: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116827"/>
                  </p:ext>
                </p:extLst>
              </p:nvPr>
            </p:nvGraphicFramePr>
            <p:xfrm>
              <a:off x="506932" y="3286179"/>
              <a:ext cx="612503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53125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3409" r="-200794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math.symbol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the</a:t>
                          </a:r>
                          <a:r>
                            <a:rPr lang="en-US" altLang="ko-KR" b="1" baseline="0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103409" r="-101594" b="-3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201124" r="-10159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304545" r="-101594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404545" r="-101594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직사각형 2"/>
          <p:cNvSpPr/>
          <p:nvPr/>
        </p:nvSpPr>
        <p:spPr>
          <a:xfrm>
            <a:off x="485143" y="6108060"/>
            <a:ext cx="73815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https://ethanweed.github.io/pythonbook/05.01-chisquare.html</a:t>
            </a:r>
          </a:p>
        </p:txBody>
      </p:sp>
    </p:spTree>
    <p:extLst>
      <p:ext uri="{BB962C8B-B14F-4D97-AF65-F5344CB8AC3E}">
        <p14:creationId xmlns:p14="http://schemas.microsoft.com/office/powerpoint/2010/main" val="397466912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어떤 실험에서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가정하는 이론상의  분포를 잘 따른다는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것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관측도수란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실제 실험에서 단일 특성에 의해 분류된 각 범주의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말함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얼마나 이론상의 분포 또는 주어진 형태를 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가설 검정 기법을 적합도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우리나라 성인의 키가 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을 갖는 정규분포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을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따른다고 가정했을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 가정이 적합한지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트럼프카드의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확률게임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blipFill>
                <a:blip r:embed="rId2"/>
                <a:stretch>
                  <a:fillRect l="-210" b="-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3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4082933"/>
                  </p:ext>
                </p:extLst>
              </p:nvPr>
            </p:nvGraphicFramePr>
            <p:xfrm>
              <a:off x="1011658" y="3265598"/>
              <a:ext cx="10483656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02034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720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𝑃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=(.25,.25,.25,.25)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모든 경우의 수는 동일하게 같은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선택하게 된다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≠(.25,.25,.25,.25)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적어도 하나는 같은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선택하는 건 아니다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4082933"/>
                  </p:ext>
                </p:extLst>
              </p:nvPr>
            </p:nvGraphicFramePr>
            <p:xfrm>
              <a:off x="1011658" y="3265598"/>
              <a:ext cx="10483656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02034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720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9" t="-101124" r="-932934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251" t="-101124" r="-245455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모든 경우의 수는 동일하게 같은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선택하게 된다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9" t="-203409" r="-932934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251" t="-203409" r="-245455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적어도 하나는 같은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선택하는 건 아니다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5207466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2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0504" y="847053"/>
            <a:ext cx="11611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트럼프카드의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확률게임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7241716"/>
                  </p:ext>
                </p:extLst>
              </p:nvPr>
            </p:nvGraphicFramePr>
            <p:xfrm>
              <a:off x="506931" y="2918867"/>
              <a:ext cx="11133532" cy="2787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5249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69257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754743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132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928914">
                      <a:extLst>
                        <a:ext uri="{9D8B030D-6E8A-4147-A177-3AD203B41FA5}">
                          <a16:colId xmlns:a16="http://schemas.microsoft.com/office/drawing/2014/main" val="252631309"/>
                        </a:ext>
                      </a:extLst>
                    </a:gridCol>
                    <a:gridCol w="1436914">
                      <a:extLst>
                        <a:ext uri="{9D8B030D-6E8A-4147-A177-3AD203B41FA5}">
                          <a16:colId xmlns:a16="http://schemas.microsoft.com/office/drawing/2014/main" val="1601489359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567975721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064303922"/>
                        </a:ext>
                      </a:extLst>
                    </a:gridCol>
                    <a:gridCol w="1756229">
                      <a:extLst>
                        <a:ext uri="{9D8B030D-6E8A-4147-A177-3AD203B41FA5}">
                          <a16:colId xmlns:a16="http://schemas.microsoft.com/office/drawing/2014/main" val="3310033673"/>
                        </a:ext>
                      </a:extLst>
                    </a:gridCol>
                    <a:gridCol w="1074063">
                      <a:extLst>
                        <a:ext uri="{9D8B030D-6E8A-4147-A177-3AD203B41FA5}">
                          <a16:colId xmlns:a16="http://schemas.microsoft.com/office/drawing/2014/main" val="2902336706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</a:t>
                          </a:r>
                        </a:p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관측값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 </a:t>
                          </a:r>
                          <a:endParaRPr lang="en-US" altLang="ko-KR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확률값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 빈도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(N=200)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차이값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800" b="1" i="1" noProof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1" i="1" noProof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ko-KR" sz="1800" b="1" i="1" noProof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통계량</a:t>
                          </a:r>
                          <a:endParaRPr lang="en-US" altLang="ko-KR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196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196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=3.92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8.44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=0.02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=0.00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-15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225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=4.50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7241716"/>
                  </p:ext>
                </p:extLst>
              </p:nvPr>
            </p:nvGraphicFramePr>
            <p:xfrm>
              <a:off x="506931" y="2918867"/>
              <a:ext cx="11133532" cy="2787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5249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69257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754743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132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928914">
                      <a:extLst>
                        <a:ext uri="{9D8B030D-6E8A-4147-A177-3AD203B41FA5}">
                          <a16:colId xmlns:a16="http://schemas.microsoft.com/office/drawing/2014/main" val="252631309"/>
                        </a:ext>
                      </a:extLst>
                    </a:gridCol>
                    <a:gridCol w="1436914">
                      <a:extLst>
                        <a:ext uri="{9D8B030D-6E8A-4147-A177-3AD203B41FA5}">
                          <a16:colId xmlns:a16="http://schemas.microsoft.com/office/drawing/2014/main" val="1601489359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567975721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064303922"/>
                        </a:ext>
                      </a:extLst>
                    </a:gridCol>
                    <a:gridCol w="1756229">
                      <a:extLst>
                        <a:ext uri="{9D8B030D-6E8A-4147-A177-3AD203B41FA5}">
                          <a16:colId xmlns:a16="http://schemas.microsoft.com/office/drawing/2014/main" val="3310033673"/>
                        </a:ext>
                      </a:extLst>
                    </a:gridCol>
                    <a:gridCol w="1074063">
                      <a:extLst>
                        <a:ext uri="{9D8B030D-6E8A-4147-A177-3AD203B41FA5}">
                          <a16:colId xmlns:a16="http://schemas.microsoft.com/office/drawing/2014/main" val="290233670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8189" t="-3810" r="-1153543" b="-4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관측값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 </a:t>
                          </a:r>
                          <a:endParaRPr lang="en-US" altLang="ko-KR" b="1" dirty="0" smtClean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확률값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2340" t="-3810" r="-326809" b="-4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차이값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3966" t="-3810" r="-647" b="-4257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122472" r="-10910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196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122472" r="-62153" b="-402247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8.44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225000" r="-1091057" b="-306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225000" r="-62153" b="-30681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321348" r="-1091057" b="-2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321348" r="-62153" b="-20337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426136" r="-1091057" b="-105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-15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426136" r="-62153" b="-10568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오른쪽 중괄호 1"/>
          <p:cNvSpPr/>
          <p:nvPr/>
        </p:nvSpPr>
        <p:spPr>
          <a:xfrm>
            <a:off x="10659243" y="3778250"/>
            <a:ext cx="320032" cy="1683657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1440828" y="1965104"/>
                <a:ext cx="1775871" cy="468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28" y="1965104"/>
                <a:ext cx="1775871" cy="468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7478992"/>
                  </p:ext>
                </p:extLst>
              </p:nvPr>
            </p:nvGraphicFramePr>
            <p:xfrm>
              <a:off x="3405885" y="1808853"/>
              <a:ext cx="4840884" cy="78651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357741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관</m:t>
                              </m:r>
                            </m:oMath>
                          </a14:m>
                          <a:r>
                            <a:rPr lang="ko-KR" altLang="en-US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측값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6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7478992"/>
                  </p:ext>
                </p:extLst>
              </p:nvPr>
            </p:nvGraphicFramePr>
            <p:xfrm>
              <a:off x="3405885" y="1808853"/>
              <a:ext cx="4840884" cy="8229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b="-51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795557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카이제곱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분포와 동일한지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563781"/>
              </p:ext>
            </p:extLst>
          </p:nvPr>
        </p:nvGraphicFramePr>
        <p:xfrm>
          <a:off x="620761" y="1818599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chisquare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(observed,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f_exp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expected)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16.73 0.0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80456"/>
              </p:ext>
            </p:extLst>
          </p:nvPr>
        </p:nvGraphicFramePr>
        <p:xfrm>
          <a:off x="620761" y="4584415"/>
          <a:ext cx="10943678" cy="169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chisquare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f_obs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f_exp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f_obs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관측된 빈도수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f_exp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비율에 따른 기대 빈도수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361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카이제곱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검정은 범주형 데이터에 주어진 빈도가 있다는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테스트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2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49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977471" y="2828835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noProof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 포 금 지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303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웹 개발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분석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 러닝 등 다양한 작업에 사용되는 프로그래밍 언어 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https://www.python.org/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33019012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설정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범주형 변수 또는 특성이 존재할 때 두 특성이 서로 독립인지 여부에 대해 알아보는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한 특성이 다른 특성에 영향을 미치는지 여부에 대하여 알아보는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영화 장르별 간식 구매의 상관성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987868"/>
              </p:ext>
            </p:extLst>
          </p:nvPr>
        </p:nvGraphicFramePr>
        <p:xfrm>
          <a:off x="1011658" y="2547516"/>
          <a:ext cx="7231004" cy="3220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775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807751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1807751">
                  <a:extLst>
                    <a:ext uri="{9D8B030D-6E8A-4147-A177-3AD203B41FA5}">
                      <a16:colId xmlns:a16="http://schemas.microsoft.com/office/drawing/2014/main" val="3122831933"/>
                    </a:ext>
                  </a:extLst>
                </a:gridCol>
                <a:gridCol w="1807751">
                  <a:extLst>
                    <a:ext uri="{9D8B030D-6E8A-4147-A177-3AD203B41FA5}">
                      <a16:colId xmlns:a16="http://schemas.microsoft.com/office/drawing/2014/main" val="3982204714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 장르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간식류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구매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간식류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비구매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행의 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작업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983376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코미디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가족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608505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공포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277463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열의 합계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310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전체 합계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= 600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55424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11658" y="5899119"/>
            <a:ext cx="99481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https://www.jmp.com/ko_kr/statistics-knowledge-portal/chi-square-test/chi-square-test-of-independence.html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881888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2836" y="1403998"/>
              <a:ext cx="9726010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1353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412480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독립적이다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독립적인 것은 아니다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(=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상관성이 존재한다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2836" y="1403998"/>
              <a:ext cx="9726010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1353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412480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3" t="-102247" r="-640741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독립적이다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3" t="-204545" r="-640741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독립적인 것은 아니다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(= 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상관성이 존재한다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145201"/>
            <a:ext cx="116114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866063" y="3695937"/>
                <a:ext cx="2590004" cy="80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63" y="3695937"/>
                <a:ext cx="2590004" cy="803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866063" y="4886404"/>
                <a:ext cx="20404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−1)(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63" y="4886404"/>
                <a:ext cx="2040495" cy="276999"/>
              </a:xfrm>
              <a:prstGeom prst="rect">
                <a:avLst/>
              </a:prstGeom>
              <a:blipFill>
                <a:blip r:embed="rId5"/>
                <a:stretch>
                  <a:fillRect l="-3582" t="-4444" r="-3582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4277743" y="3143382"/>
                <a:ext cx="11611496" cy="795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 분포표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=0.05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df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𝑟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𝑐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</m:t>
                    </m:r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743" y="3143382"/>
                <a:ext cx="11611496" cy="795474"/>
              </a:xfrm>
              <a:prstGeom prst="rect">
                <a:avLst/>
              </a:prstGeom>
              <a:blipFill>
                <a:blip r:embed="rId6"/>
                <a:stretch>
                  <a:fillRect l="-210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19237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52407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 분포표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=0.05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df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=(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𝑟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−1)(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𝑐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</m:t>
                    </m:r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5240725" cy="830997"/>
              </a:xfrm>
              <a:prstGeom prst="rect">
                <a:avLst/>
              </a:prstGeom>
              <a:blipFill>
                <a:blip r:embed="rId2"/>
                <a:stretch>
                  <a:fillRect l="-465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3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073" y="847053"/>
            <a:ext cx="5309754" cy="56190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1808853"/>
                <a:ext cx="5240725" cy="1594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분포표와 비교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&gt;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분포표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기각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&lt;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분포표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채택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lvl="1" defTabSz="457200" latinLnBrk="0">
                  <a:lnSpc>
                    <a:spcPct val="150000"/>
                  </a:lnSpc>
                </a:pP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1808853"/>
                <a:ext cx="5240725" cy="1594860"/>
              </a:xfrm>
              <a:prstGeom prst="rect">
                <a:avLst/>
              </a:prstGeom>
              <a:blipFill>
                <a:blip r:embed="rId5"/>
                <a:stretch>
                  <a:fillRect l="-4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확률과 통계] 49. 카이제곱 분포, Chi-Squared Distribution : 네이버 블로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17" y="3233679"/>
            <a:ext cx="4127864" cy="32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24828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셀의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기대도수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503261"/>
                  </p:ext>
                </p:extLst>
              </p:nvPr>
            </p:nvGraphicFramePr>
            <p:xfrm>
              <a:off x="894090" y="1403998"/>
              <a:ext cx="9765199" cy="36339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79293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125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×310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600=64.58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75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125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×290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600=60.42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155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175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45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28.42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26.58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503261"/>
                  </p:ext>
                </p:extLst>
              </p:nvPr>
            </p:nvGraphicFramePr>
            <p:xfrm>
              <a:off x="894090" y="1403998"/>
              <a:ext cx="9765199" cy="36339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79293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670" t="-86667" r="-200905" b="-3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2302" t="-86667" r="-100451" b="-3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155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175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145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58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45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28.42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26.58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7859338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셀의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7817573"/>
                  </p:ext>
                </p:extLst>
              </p:nvPr>
            </p:nvGraphicFramePr>
            <p:xfrm>
              <a:off x="894090" y="1403998"/>
              <a:ext cx="9765199" cy="49463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차이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50 - 64.58 = -14.58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제곱값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212.67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기대값으로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나누기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212.67 / 64.58 = </a:t>
                          </a: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𝑟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7817573"/>
                  </p:ext>
                </p:extLst>
              </p:nvPr>
            </p:nvGraphicFramePr>
            <p:xfrm>
              <a:off x="894090" y="1403998"/>
              <a:ext cx="9765199" cy="49463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차이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50 - 64.58 = -14.58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제곱값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212.67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기대값으로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나누기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212.67 / 64.58 = </a:t>
                          </a: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12" t="-826136" r="-217" b="-22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932764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셀의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303033"/>
                  </p:ext>
                </p:extLst>
              </p:nvPr>
            </p:nvGraphicFramePr>
            <p:xfrm>
              <a:off x="894090" y="1403998"/>
              <a:ext cx="9765199" cy="49346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4934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𝑟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비교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(65.03) &gt;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카이제곱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분포표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7.81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=0.05</m:t>
                              </m:r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𝑑𝑓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=3</m:t>
                              </m:r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403808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해석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H0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기각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&amp; H1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채택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8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영화장르와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간식류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구매사이에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상관성이 존재한다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.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6461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303033"/>
                  </p:ext>
                </p:extLst>
              </p:nvPr>
            </p:nvGraphicFramePr>
            <p:xfrm>
              <a:off x="894090" y="1403998"/>
              <a:ext cx="9765199" cy="49346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4934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12" t="-703704" r="-217" b="-2061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비교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12" t="-803704" r="-217" b="-1061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403808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해석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H0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기각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&amp; H1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채택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8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영화장르와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간식류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구매사이에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상관성이 존재한다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.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64610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747507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카이제곱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범주형 또는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명목형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변수가 서로 연관이 있는 지 가능성 여부를 확인하는 통계 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45528"/>
              </p:ext>
            </p:extLst>
          </p:nvPr>
        </p:nvGraphicFramePr>
        <p:xfrm>
          <a:off x="620761" y="1818599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result = stats.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chi2_contingency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([X1, X2, X3])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result[0], result[1]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495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30.1275 0.0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441064"/>
              </p:ext>
            </p:extLst>
          </p:nvPr>
        </p:nvGraphicFramePr>
        <p:xfrm>
          <a:off x="620761" y="4584415"/>
          <a:ext cx="10943678" cy="111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chi2_contingency(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observed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observed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분할표를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말하며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표에는 각 범주에서 관찰된 빈도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발생 횟수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 포함되어 있습니다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차원의 경우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 테이블은 종종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"R x C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테이블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"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 설명됨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분할표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(contingency table)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변수의 독립성에 대한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카이제곱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67537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 이상의 집단에서 그룹 평균 간 차이를 그룹 내 변동에 비교하여 살펴보는 통계분석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내에 분산보다 다른 집단과의 분산이 더 크면 유의하다고 할 수 있다는 개념을 가지고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6" name="Picture 2" descr="one-way anova basics">
            <a:extLst>
              <a:ext uri="{FF2B5EF4-FFF2-40B4-BE49-F238E27FC236}">
                <a16:creationId xmlns:a16="http://schemas.microsoft.com/office/drawing/2014/main" id="{C98E7268-7F0E-2CAB-5894-041E3083B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408" y="1783076"/>
            <a:ext cx="8666671" cy="33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81031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 이상의 집단에서 그룹 평균 간 차이를 그룹 내 변동에 비교하여 살펴보는 통계분석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내에 분산보다 다른 집단과의 분산이 더 크면 유의하다고 할 수 있다는 개념을 가지고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763B2B1-7AD7-A3A3-ACAF-4A94344F4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9071"/>
              </p:ext>
            </p:extLst>
          </p:nvPr>
        </p:nvGraphicFramePr>
        <p:xfrm>
          <a:off x="631443" y="1783076"/>
          <a:ext cx="9765200" cy="268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413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44130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2441300">
                  <a:extLst>
                    <a:ext uri="{9D8B030D-6E8A-4147-A177-3AD203B41FA5}">
                      <a16:colId xmlns:a16="http://schemas.microsoft.com/office/drawing/2014/main" val="3122831933"/>
                    </a:ext>
                  </a:extLst>
                </a:gridCol>
                <a:gridCol w="2441300">
                  <a:extLst>
                    <a:ext uri="{9D8B030D-6E8A-4147-A177-3AD203B41FA5}">
                      <a16:colId xmlns:a16="http://schemas.microsoft.com/office/drawing/2014/main" val="3982204714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종속변수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단일변량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분산분석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일원배치 분산분석</a:t>
                      </a:r>
                      <a:endParaRPr lang="en-US" altLang="ko-KR" sz="1800" b="1" dirty="0">
                        <a:solidFill>
                          <a:srgbClr val="0070C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983376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나눔스퀘어" panose="020B0600000101010101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이원배치 분산분석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나눔스퀘어" panose="020B0600000101010101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다원배치 분산분석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608505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다변량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분산분석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MANOVA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55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99589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(One-Way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반응값에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하나의 범주형 변수의 영향을 알아보기 위해 사용되는 검증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수에는 제한이 없으며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표본의 수는 같지 않아도 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통계량을 이용한다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5E579392-8ACB-3974-8AA4-1FD55F2818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0281794"/>
                  </p:ext>
                </p:extLst>
              </p:nvPr>
            </p:nvGraphicFramePr>
            <p:xfrm>
              <a:off x="894090" y="2521740"/>
              <a:ext cx="9765196" cy="223268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768659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0886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3284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768659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  <a:gridCol w="2021580">
                      <a:extLst>
                        <a:ext uri="{9D8B030D-6E8A-4147-A177-3AD203B41FA5}">
                          <a16:colId xmlns:a16="http://schemas.microsoft.com/office/drawing/2014/main" val="1845314045"/>
                        </a:ext>
                      </a:extLst>
                    </a:gridCol>
                    <a:gridCol w="668980">
                      <a:extLst>
                        <a:ext uri="{9D8B030D-6E8A-4147-A177-3AD203B41FA5}">
                          <a16:colId xmlns:a16="http://schemas.microsoft.com/office/drawing/2014/main" val="768252981"/>
                        </a:ext>
                      </a:extLst>
                    </a:gridCol>
                  </a:tblGrid>
                  <a:tr h="4084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요인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제곱합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자유도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평균제곱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F-value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792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집단수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간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제곱합</m:t>
                                    </m:r>
                                  </m:num>
                                  <m:den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자유도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간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평균제곱</m:t>
                                    </m:r>
                                  </m:num>
                                  <m:den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내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평균제곱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792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내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SSW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내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제곱합</m:t>
                                    </m:r>
                                  </m:num>
                                  <m:den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자유도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027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5E579392-8ACB-3974-8AA4-1FD55F2818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0281794"/>
                  </p:ext>
                </p:extLst>
              </p:nvPr>
            </p:nvGraphicFramePr>
            <p:xfrm>
              <a:off x="894090" y="2521740"/>
              <a:ext cx="9765196" cy="223268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768659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0886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3284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768659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  <a:gridCol w="2021580">
                      <a:extLst>
                        <a:ext uri="{9D8B030D-6E8A-4147-A177-3AD203B41FA5}">
                          <a16:colId xmlns:a16="http://schemas.microsoft.com/office/drawing/2014/main" val="1845314045"/>
                        </a:ext>
                      </a:extLst>
                    </a:gridCol>
                    <a:gridCol w="668980">
                      <a:extLst>
                        <a:ext uri="{9D8B030D-6E8A-4147-A177-3AD203B41FA5}">
                          <a16:colId xmlns:a16="http://schemas.microsoft.com/office/drawing/2014/main" val="768252981"/>
                        </a:ext>
                      </a:extLst>
                    </a:gridCol>
                  </a:tblGrid>
                  <a:tr h="4084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요인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제곱합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자유도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평균제곱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F-value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6607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집단수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690" t="-63303" r="-153448" b="-179817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0000" t="-23000" r="-34036" b="-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6607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내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SSW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690" t="-164815" r="-153448" b="-8148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027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C541CA-A896-4982-9F70-AC90375136CA}"/>
              </a:ext>
            </a:extLst>
          </p:cNvPr>
          <p:cNvSpPr txBox="1"/>
          <p:nvPr/>
        </p:nvSpPr>
        <p:spPr>
          <a:xfrm>
            <a:off x="580504" y="4796554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용어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SST(Sum of Squares)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총 변동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SSB(Sum of Squares Between)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간 변동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SSW(Sum of Squares Within)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내 변동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24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Anaconda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데이터 과학 및 머신 러닝 작업을 위한 오픈 소스 플랫폼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https://www.anaconda.com/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33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Anaconda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A3DF44-78BB-68BE-7C1C-E4FA54799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7" y="1829243"/>
            <a:ext cx="10144611" cy="470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752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(One-Way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반응값에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하나의 범주형 변수의 영향을 알아보기 위해 사용되는 검증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수에는 제한이 없으며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표본의 수는 같지 않아도 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통계량을 이용한다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541CA-A896-4982-9F70-AC90375136CA}"/>
              </a:ext>
            </a:extLst>
          </p:cNvPr>
          <p:cNvSpPr txBox="1"/>
          <p:nvPr/>
        </p:nvSpPr>
        <p:spPr>
          <a:xfrm>
            <a:off x="580504" y="2521740"/>
            <a:ext cx="11611496" cy="2642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집단의 측정치는 서로 독립적이어야 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집단의 데이터를 정규분포를 따른다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크기가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25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미만이면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정규성을 체크함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만약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 가정 위반시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Kruskal-Wallis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사용함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표본 크기가 매우 다를 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분산의 동질성을 확인하며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Levene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만약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가정이 위반되면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Welch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사용함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59806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(One-Way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반응값에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하나의 범주형 변수의 영향을 알아보기 위해 사용되는 검증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수에는 제한이 없으며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표본의 수는 같지 않아도 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통계량을 이용한다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541CA-A896-4982-9F70-AC90375136CA}"/>
              </a:ext>
            </a:extLst>
          </p:cNvPr>
          <p:cNvSpPr txBox="1"/>
          <p:nvPr/>
        </p:nvSpPr>
        <p:spPr>
          <a:xfrm>
            <a:off x="580504" y="2521740"/>
            <a:ext cx="11611496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K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개의 집단 간 평균에는 차이가 없다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K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개의 집단 간 평균이 모두 같다고 할 수 없다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0559008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0962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 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 분산 분석은 두 개 이상의 그룹이 동일한 모집단 평균을 가지고 있다는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테스트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테스트는 크기가 서로 다른 두 개 이상의 그룹의 샘플에 적용됩니다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761169"/>
              </p:ext>
            </p:extLst>
          </p:nvPr>
        </p:nvGraphicFramePr>
        <p:xfrm>
          <a:off x="620761" y="2126221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f_oneway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(X1, X2, X3)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49.16 0.0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44737"/>
              </p:ext>
            </p:extLst>
          </p:nvPr>
        </p:nvGraphicFramePr>
        <p:xfrm>
          <a:off x="620761" y="4663254"/>
          <a:ext cx="10943678" cy="111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f_oneway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sample1, …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 :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sample measurements for each group. 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88420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일원배치분산분석을 수행하며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sample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Series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array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오면 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98401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09622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 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 분산 분석은 두 개 이상의 그룹이 동일한 모집단 평균을 가지고 있다는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테스트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테스트는 크기가 서로 다른 두 개 이상의 그룹의 샘플에 적용됩니다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기각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채택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사후검정을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진행해야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사후검정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파이썬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코드 예시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206787"/>
              </p:ext>
            </p:extLst>
          </p:nvPr>
        </p:nvGraphicFramePr>
        <p:xfrm>
          <a:off x="620761" y="2893569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statsmodels.stats.multicomp</a:t>
                      </a:r>
                      <a:r>
                        <a:rPr lang="en-US" altLang="ko-KR" sz="1600" b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pairwise_tukeyhsd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posthoc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pairwise_tukeyhsd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en-US" altLang="ko-KR" sz="1600" b="0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outcome_variables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group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posthoc.</a:t>
                      </a:r>
                      <a:r>
                        <a:rPr lang="en-US" altLang="ko-KR" sz="1600" b="0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summary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61" y="4113613"/>
            <a:ext cx="7350655" cy="223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3990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96686"/>
              </p:ext>
            </p:extLst>
          </p:nvPr>
        </p:nvGraphicFramePr>
        <p:xfrm>
          <a:off x="445615" y="1423666"/>
          <a:ext cx="11293969" cy="24741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486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3322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056892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35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검정 방법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라이브러리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단일표본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.ttest_1samp()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https://docs.scipy.org/doc/scipy/reference/generated/scipy.stats.ttest_1samp.html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독립표본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ttest_ind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https://docs.scipy.org/doc/scipy/reference/generated/scipy.stats.ttest_ind.html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022526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대응표본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ttest_rel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https://docs.scipy.org/doc/scipy/reference/generated/scipy.stats.ttest_rel.html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22803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일원분산분석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f_oneway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https://docs.scipy.org/doc/scipy/reference/generated/scipy.stats.f_oneway.html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898511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카이제곱검정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적합도 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chisquare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https://docs.scipy.org/doc/scipy/reference/generated/scipy.stats.chisquare.html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494524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카이제곱검정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독립성 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.chi2_contingency()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https://docs.scipy.org/doc/scipy/reference/generated/scipy.stats.chi2_contingency.html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38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125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08.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검정 방법 및 메서드 정리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scipy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통계 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4621631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통계 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734678"/>
              </p:ext>
            </p:extLst>
          </p:nvPr>
        </p:nvGraphicFramePr>
        <p:xfrm>
          <a:off x="445614" y="5198244"/>
          <a:ext cx="11293969" cy="1140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486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3322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056892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38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검정 방법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라이브러리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정규성 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shapiro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https://docs.scipy.org/doc/scipy/reference/generated/scipy.stats.shapiro.html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등분산성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levene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https://docs.scipy.org/doc/scipy/reference/generated/scipy.stats.levene.html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53670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AC8109-7F63-8193-48A1-92860BFD1F4D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795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기본 개념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일반적으로 하나의 종속변수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𝑌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여러 독립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(=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변수 간의 관계를 모델링하는데 사용됨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AC8109-7F63-8193-48A1-92860BFD1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795474"/>
              </a:xfrm>
              <a:prstGeom prst="rect">
                <a:avLst/>
              </a:prstGeom>
              <a:blipFill>
                <a:blip r:embed="rId2"/>
                <a:stretch>
                  <a:fillRect l="-210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46" y="1783076"/>
            <a:ext cx="6201854" cy="46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7790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선형 회귀 모형 진단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적합하려면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4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가지 가정을 모두 만족시켜야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실제 값의 차이인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이용하여 검증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751547"/>
              </p:ext>
            </p:extLst>
          </p:nvPr>
        </p:nvGraphicFramePr>
        <p:xfrm>
          <a:off x="1175657" y="2198870"/>
          <a:ext cx="10563926" cy="25822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857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252685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522266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38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진단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종속변수는 독립변수의 선형 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잔차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선형성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 사이에는 상관관계가 없어야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잔차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특정한 경향성이 없어야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더빈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왓슨 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(Durbin-Watson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Test)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386"/>
                  </a:ext>
                </a:extLst>
              </a:tr>
              <a:tr h="4199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등분산성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오차항의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분산은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등분산임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잔차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고르게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분포되어야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42433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정규성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오차항의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평균은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Shapiro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Wilk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Kolmogorov-Smirnov Goodness of Fit Test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Q-Q plot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1756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4951555"/>
            <a:ext cx="11611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설명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Shapiro Wil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정규성을 검증하는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Kolmogorov-Smirnov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데이터가 예상되는 분포에 얼마나 잘 맞는지를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80395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87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표준편차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표준오차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비교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B9B6A7F3-2459-E739-72B2-C9892CB3C7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671397"/>
                  </p:ext>
                </p:extLst>
              </p:nvPr>
            </p:nvGraphicFramePr>
            <p:xfrm>
              <a:off x="814037" y="1413745"/>
              <a:ext cx="10725692" cy="262790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536284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5362846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4218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표준편차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Deviation)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표준오차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Error)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4745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𝑠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−1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𝑆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.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𝑆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.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𝑠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571146"/>
                      </a:ext>
                    </a:extLst>
                  </a:tr>
                  <a:tr h="587046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각 데이터가 평균과 얼마나 차이를 가지는지 알려주는 지표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표본평균의 표준편차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추정값인</a:t>
                          </a: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표본평균들의 참값인 모평균과의 표준적인 차이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수식에서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𝑛</m:t>
                              </m:r>
                              <m:r>
                                <a:rPr lang="ko-KR" alt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이</m:t>
                              </m:r>
                            </m:oMath>
                          </a14:m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커지면 표준오차는 </a:t>
                          </a:r>
                          <a:r>
                            <a:rPr lang="ko-KR" altLang="en-US" sz="14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줄어듬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07759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B9B6A7F3-2459-E739-72B2-C9892CB3C7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671397"/>
                  </p:ext>
                </p:extLst>
              </p:nvPr>
            </p:nvGraphicFramePr>
            <p:xfrm>
              <a:off x="814037" y="1413745"/>
              <a:ext cx="10725692" cy="262790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536284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5362846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4218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표준편차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Deviation)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표준오차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Error)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4745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4" t="-29218" r="-100227" b="-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27" t="-29218" r="-341" b="-530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7114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각 데이터가 평균과 얼마나 차이를 가지는지 알려주는 지표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27" t="-261667" r="-341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07759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604641AD-4A15-211F-CFE9-4AE79EC57DD5}"/>
              </a:ext>
            </a:extLst>
          </p:cNvPr>
          <p:cNvSpPr/>
          <p:nvPr/>
        </p:nvSpPr>
        <p:spPr>
          <a:xfrm>
            <a:off x="4681728" y="2798064"/>
            <a:ext cx="768096" cy="256032"/>
          </a:xfrm>
          <a:prstGeom prst="wedgeRoundRectCallout">
            <a:avLst>
              <a:gd name="adj1" fmla="val -82737"/>
              <a:gd name="adj2" fmla="val -7321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표본평균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6E91D-8851-92F7-102F-0ED2D538B26B}"/>
              </a:ext>
            </a:extLst>
          </p:cNvPr>
          <p:cNvSpPr/>
          <p:nvPr/>
        </p:nvSpPr>
        <p:spPr>
          <a:xfrm>
            <a:off x="814037" y="4242817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07CBAC6B-3933-EAFA-F3E5-C5FB98141317}"/>
              </a:ext>
            </a:extLst>
          </p:cNvPr>
          <p:cNvSpPr/>
          <p:nvPr/>
        </p:nvSpPr>
        <p:spPr>
          <a:xfrm>
            <a:off x="960120" y="4352544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F4DB8532-FF2C-D931-9437-65D32023F148}"/>
              </a:ext>
            </a:extLst>
          </p:cNvPr>
          <p:cNvSpPr/>
          <p:nvPr/>
        </p:nvSpPr>
        <p:spPr>
          <a:xfrm>
            <a:off x="1240536" y="4544568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54D836A8-9333-2777-5C1E-C65A32C88CD1}"/>
              </a:ext>
            </a:extLst>
          </p:cNvPr>
          <p:cNvSpPr/>
          <p:nvPr/>
        </p:nvSpPr>
        <p:spPr>
          <a:xfrm>
            <a:off x="1100328" y="471373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3496E225-6746-A1F2-C559-BC30592D328A}"/>
              </a:ext>
            </a:extLst>
          </p:cNvPr>
          <p:cNvSpPr/>
          <p:nvPr/>
        </p:nvSpPr>
        <p:spPr>
          <a:xfrm>
            <a:off x="1463040" y="465886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B0D3ED9A-FABE-3A28-3878-94C3D9CA8E30}"/>
              </a:ext>
            </a:extLst>
          </p:cNvPr>
          <p:cNvSpPr/>
          <p:nvPr/>
        </p:nvSpPr>
        <p:spPr>
          <a:xfrm>
            <a:off x="1624584" y="444398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A50938A3-ADF5-E191-EEB1-5F93C2C7DAC4}"/>
              </a:ext>
            </a:extLst>
          </p:cNvPr>
          <p:cNvSpPr/>
          <p:nvPr/>
        </p:nvSpPr>
        <p:spPr>
          <a:xfrm>
            <a:off x="1815194" y="465886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곱하기 기호 16">
            <a:extLst>
              <a:ext uri="{FF2B5EF4-FFF2-40B4-BE49-F238E27FC236}">
                <a16:creationId xmlns:a16="http://schemas.microsoft.com/office/drawing/2014/main" id="{8D13A13E-BC1F-38EE-E35E-BE1D4FCF3426}"/>
              </a:ext>
            </a:extLst>
          </p:cNvPr>
          <p:cNvSpPr/>
          <p:nvPr/>
        </p:nvSpPr>
        <p:spPr>
          <a:xfrm>
            <a:off x="1923398" y="444124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885AA12D-1B47-5E0E-3601-B1F262C66FA9}"/>
              </a:ext>
            </a:extLst>
          </p:cNvPr>
          <p:cNvSpPr/>
          <p:nvPr/>
        </p:nvSpPr>
        <p:spPr>
          <a:xfrm>
            <a:off x="2188464" y="469087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곱하기 기호 18">
            <a:extLst>
              <a:ext uri="{FF2B5EF4-FFF2-40B4-BE49-F238E27FC236}">
                <a16:creationId xmlns:a16="http://schemas.microsoft.com/office/drawing/2014/main" id="{1CCFCE8B-382E-6515-02F8-2A77AF9706CF}"/>
              </a:ext>
            </a:extLst>
          </p:cNvPr>
          <p:cNvSpPr/>
          <p:nvPr/>
        </p:nvSpPr>
        <p:spPr>
          <a:xfrm>
            <a:off x="2075798" y="459364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하기 기호 19">
            <a:extLst>
              <a:ext uri="{FF2B5EF4-FFF2-40B4-BE49-F238E27FC236}">
                <a16:creationId xmlns:a16="http://schemas.microsoft.com/office/drawing/2014/main" id="{EA871E42-A020-8F03-EEBF-1063AC88C37E}"/>
              </a:ext>
            </a:extLst>
          </p:cNvPr>
          <p:cNvSpPr/>
          <p:nvPr/>
        </p:nvSpPr>
        <p:spPr>
          <a:xfrm>
            <a:off x="2523744" y="445191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곱하기 기호 20">
            <a:extLst>
              <a:ext uri="{FF2B5EF4-FFF2-40B4-BE49-F238E27FC236}">
                <a16:creationId xmlns:a16="http://schemas.microsoft.com/office/drawing/2014/main" id="{2D083407-4A19-A677-6135-78B2EB751C01}"/>
              </a:ext>
            </a:extLst>
          </p:cNvPr>
          <p:cNvSpPr/>
          <p:nvPr/>
        </p:nvSpPr>
        <p:spPr>
          <a:xfrm>
            <a:off x="2325734" y="4521708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곱하기 기호 21">
            <a:extLst>
              <a:ext uri="{FF2B5EF4-FFF2-40B4-BE49-F238E27FC236}">
                <a16:creationId xmlns:a16="http://schemas.microsoft.com/office/drawing/2014/main" id="{F8E4613A-3CB0-FDE9-922F-130014F39B41}"/>
              </a:ext>
            </a:extLst>
          </p:cNvPr>
          <p:cNvSpPr/>
          <p:nvPr/>
        </p:nvSpPr>
        <p:spPr>
          <a:xfrm>
            <a:off x="2571098" y="472287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2ECD57-BBA9-BD81-E761-43DFE3A2C7E2}"/>
              </a:ext>
            </a:extLst>
          </p:cNvPr>
          <p:cNvSpPr txBox="1"/>
          <p:nvPr/>
        </p:nvSpPr>
        <p:spPr>
          <a:xfrm>
            <a:off x="3039077" y="4417436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1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997F024-5D89-A68F-9C43-CA5900C88CFA}"/>
              </a:ext>
            </a:extLst>
          </p:cNvPr>
          <p:cNvCxnSpPr>
            <a:cxnSpLocks/>
          </p:cNvCxnSpPr>
          <p:nvPr/>
        </p:nvCxnSpPr>
        <p:spPr>
          <a:xfrm>
            <a:off x="960120" y="5254061"/>
            <a:ext cx="1862846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B8A65C-76AB-AFCD-7CA8-CBD866290AFD}"/>
              </a:ext>
            </a:extLst>
          </p:cNvPr>
          <p:cNvSpPr/>
          <p:nvPr/>
        </p:nvSpPr>
        <p:spPr>
          <a:xfrm>
            <a:off x="814037" y="5745771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곱하기 기호 27">
            <a:extLst>
              <a:ext uri="{FF2B5EF4-FFF2-40B4-BE49-F238E27FC236}">
                <a16:creationId xmlns:a16="http://schemas.microsoft.com/office/drawing/2014/main" id="{C7380EE8-D856-E58E-F86C-C43222F2B3BC}"/>
              </a:ext>
            </a:extLst>
          </p:cNvPr>
          <p:cNvSpPr/>
          <p:nvPr/>
        </p:nvSpPr>
        <p:spPr>
          <a:xfrm>
            <a:off x="960120" y="5855498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곱하기 기호 28">
            <a:extLst>
              <a:ext uri="{FF2B5EF4-FFF2-40B4-BE49-F238E27FC236}">
                <a16:creationId xmlns:a16="http://schemas.microsoft.com/office/drawing/2014/main" id="{6A7B8E53-34DD-442F-5CA5-23DE964362AD}"/>
              </a:ext>
            </a:extLst>
          </p:cNvPr>
          <p:cNvSpPr/>
          <p:nvPr/>
        </p:nvSpPr>
        <p:spPr>
          <a:xfrm>
            <a:off x="1323052" y="583597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곱하기 기호 29">
            <a:extLst>
              <a:ext uri="{FF2B5EF4-FFF2-40B4-BE49-F238E27FC236}">
                <a16:creationId xmlns:a16="http://schemas.microsoft.com/office/drawing/2014/main" id="{7097EE80-C2F3-CA7D-D700-AB66D582D854}"/>
              </a:ext>
            </a:extLst>
          </p:cNvPr>
          <p:cNvSpPr/>
          <p:nvPr/>
        </p:nvSpPr>
        <p:spPr>
          <a:xfrm>
            <a:off x="1100328" y="621668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곱하기 기호 30">
            <a:extLst>
              <a:ext uri="{FF2B5EF4-FFF2-40B4-BE49-F238E27FC236}">
                <a16:creationId xmlns:a16="http://schemas.microsoft.com/office/drawing/2014/main" id="{2F0E5243-8A97-9E69-D553-1684866E7362}"/>
              </a:ext>
            </a:extLst>
          </p:cNvPr>
          <p:cNvSpPr/>
          <p:nvPr/>
        </p:nvSpPr>
        <p:spPr>
          <a:xfrm>
            <a:off x="1463040" y="616182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곱하기 기호 31">
            <a:extLst>
              <a:ext uri="{FF2B5EF4-FFF2-40B4-BE49-F238E27FC236}">
                <a16:creationId xmlns:a16="http://schemas.microsoft.com/office/drawing/2014/main" id="{6ACA9CA1-5ED3-1D04-AD2D-986461A58FFF}"/>
              </a:ext>
            </a:extLst>
          </p:cNvPr>
          <p:cNvSpPr/>
          <p:nvPr/>
        </p:nvSpPr>
        <p:spPr>
          <a:xfrm>
            <a:off x="1624584" y="594693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곱하기 기호 32">
            <a:extLst>
              <a:ext uri="{FF2B5EF4-FFF2-40B4-BE49-F238E27FC236}">
                <a16:creationId xmlns:a16="http://schemas.microsoft.com/office/drawing/2014/main" id="{768C37F4-DF57-7B0C-906B-33CC5B723919}"/>
              </a:ext>
            </a:extLst>
          </p:cNvPr>
          <p:cNvSpPr/>
          <p:nvPr/>
        </p:nvSpPr>
        <p:spPr>
          <a:xfrm>
            <a:off x="1815194" y="616182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곱하기 기호 33">
            <a:extLst>
              <a:ext uri="{FF2B5EF4-FFF2-40B4-BE49-F238E27FC236}">
                <a16:creationId xmlns:a16="http://schemas.microsoft.com/office/drawing/2014/main" id="{0B606297-9C73-A145-0915-2BA0AB77E253}"/>
              </a:ext>
            </a:extLst>
          </p:cNvPr>
          <p:cNvSpPr/>
          <p:nvPr/>
        </p:nvSpPr>
        <p:spPr>
          <a:xfrm>
            <a:off x="1649675" y="628069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B719D8A1-1EEC-63B7-7B4E-86B23F12F0DC}"/>
              </a:ext>
            </a:extLst>
          </p:cNvPr>
          <p:cNvSpPr/>
          <p:nvPr/>
        </p:nvSpPr>
        <p:spPr>
          <a:xfrm>
            <a:off x="2188464" y="619382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곱하기 기호 35">
            <a:extLst>
              <a:ext uri="{FF2B5EF4-FFF2-40B4-BE49-F238E27FC236}">
                <a16:creationId xmlns:a16="http://schemas.microsoft.com/office/drawing/2014/main" id="{4205376A-DD6A-0163-140C-859217250A58}"/>
              </a:ext>
            </a:extLst>
          </p:cNvPr>
          <p:cNvSpPr/>
          <p:nvPr/>
        </p:nvSpPr>
        <p:spPr>
          <a:xfrm>
            <a:off x="2188684" y="5893751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곱하기 기호 36">
            <a:extLst>
              <a:ext uri="{FF2B5EF4-FFF2-40B4-BE49-F238E27FC236}">
                <a16:creationId xmlns:a16="http://schemas.microsoft.com/office/drawing/2014/main" id="{B274EB04-8443-A064-0560-2EDBA17881D6}"/>
              </a:ext>
            </a:extLst>
          </p:cNvPr>
          <p:cNvSpPr/>
          <p:nvPr/>
        </p:nvSpPr>
        <p:spPr>
          <a:xfrm>
            <a:off x="2523744" y="5954864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곱하기 기호 37">
            <a:extLst>
              <a:ext uri="{FF2B5EF4-FFF2-40B4-BE49-F238E27FC236}">
                <a16:creationId xmlns:a16="http://schemas.microsoft.com/office/drawing/2014/main" id="{D112E46C-1C10-7A23-41AE-7A6D86375D8D}"/>
              </a:ext>
            </a:extLst>
          </p:cNvPr>
          <p:cNvSpPr/>
          <p:nvPr/>
        </p:nvSpPr>
        <p:spPr>
          <a:xfrm>
            <a:off x="2325734" y="602466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곱하기 기호 38">
            <a:extLst>
              <a:ext uri="{FF2B5EF4-FFF2-40B4-BE49-F238E27FC236}">
                <a16:creationId xmlns:a16="http://schemas.microsoft.com/office/drawing/2014/main" id="{BD7236E6-0F9F-9B0A-6BD4-1CD82C8CEA72}"/>
              </a:ext>
            </a:extLst>
          </p:cNvPr>
          <p:cNvSpPr/>
          <p:nvPr/>
        </p:nvSpPr>
        <p:spPr>
          <a:xfrm>
            <a:off x="2571098" y="622583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8E981E-551B-07DE-660C-484D9DCA7C43}"/>
              </a:ext>
            </a:extLst>
          </p:cNvPr>
          <p:cNvSpPr txBox="1"/>
          <p:nvPr/>
        </p:nvSpPr>
        <p:spPr>
          <a:xfrm>
            <a:off x="1323052" y="5272640"/>
            <a:ext cx="1172260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표준편차</a:t>
            </a:r>
            <a:endParaRPr lang="en-US" altLang="ko-KR" sz="14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D1F53F-FCF4-63A8-FD20-7D1CFB18EBAF}"/>
              </a:ext>
            </a:extLst>
          </p:cNvPr>
          <p:cNvSpPr txBox="1"/>
          <p:nvPr/>
        </p:nvSpPr>
        <p:spPr>
          <a:xfrm>
            <a:off x="3035917" y="5855498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2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B85E64-662E-7578-73E6-417639AE83D1}"/>
              </a:ext>
            </a:extLst>
          </p:cNvPr>
          <p:cNvSpPr/>
          <p:nvPr/>
        </p:nvSpPr>
        <p:spPr>
          <a:xfrm>
            <a:off x="9363457" y="4956644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곱하기 기호 55">
            <a:extLst>
              <a:ext uri="{FF2B5EF4-FFF2-40B4-BE49-F238E27FC236}">
                <a16:creationId xmlns:a16="http://schemas.microsoft.com/office/drawing/2014/main" id="{36FEED58-99DF-618B-0239-72ABAD390B72}"/>
              </a:ext>
            </a:extLst>
          </p:cNvPr>
          <p:cNvSpPr/>
          <p:nvPr/>
        </p:nvSpPr>
        <p:spPr>
          <a:xfrm>
            <a:off x="9838283" y="5191661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곱하기 기호 56">
            <a:extLst>
              <a:ext uri="{FF2B5EF4-FFF2-40B4-BE49-F238E27FC236}">
                <a16:creationId xmlns:a16="http://schemas.microsoft.com/office/drawing/2014/main" id="{C00B05B1-17C9-0B75-18FE-4132D433BCCB}"/>
              </a:ext>
            </a:extLst>
          </p:cNvPr>
          <p:cNvSpPr/>
          <p:nvPr/>
        </p:nvSpPr>
        <p:spPr>
          <a:xfrm>
            <a:off x="10250425" y="5191661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곱하기 기호 57">
            <a:extLst>
              <a:ext uri="{FF2B5EF4-FFF2-40B4-BE49-F238E27FC236}">
                <a16:creationId xmlns:a16="http://schemas.microsoft.com/office/drawing/2014/main" id="{96E099C8-99A9-0E00-7E00-38AE86E6901A}"/>
              </a:ext>
            </a:extLst>
          </p:cNvPr>
          <p:cNvSpPr/>
          <p:nvPr/>
        </p:nvSpPr>
        <p:spPr>
          <a:xfrm>
            <a:off x="10044354" y="5331244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곱하기 기호 67">
            <a:extLst>
              <a:ext uri="{FF2B5EF4-FFF2-40B4-BE49-F238E27FC236}">
                <a16:creationId xmlns:a16="http://schemas.microsoft.com/office/drawing/2014/main" id="{34D117C9-CD77-B47C-A1B9-292A8112F5B7}"/>
              </a:ext>
            </a:extLst>
          </p:cNvPr>
          <p:cNvSpPr/>
          <p:nvPr/>
        </p:nvSpPr>
        <p:spPr>
          <a:xfrm>
            <a:off x="10496079" y="5278225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D18A198-AD68-B28F-AE61-A16A18F7C9A2}"/>
              </a:ext>
            </a:extLst>
          </p:cNvPr>
          <p:cNvSpPr/>
          <p:nvPr/>
        </p:nvSpPr>
        <p:spPr>
          <a:xfrm>
            <a:off x="4618814" y="4240074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곱하기 기호 69">
            <a:extLst>
              <a:ext uri="{FF2B5EF4-FFF2-40B4-BE49-F238E27FC236}">
                <a16:creationId xmlns:a16="http://schemas.microsoft.com/office/drawing/2014/main" id="{F0AB9323-485F-CEC6-7350-6C4F98BFE848}"/>
              </a:ext>
            </a:extLst>
          </p:cNvPr>
          <p:cNvSpPr/>
          <p:nvPr/>
        </p:nvSpPr>
        <p:spPr>
          <a:xfrm>
            <a:off x="4764897" y="4349801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곱하기 기호 70">
            <a:extLst>
              <a:ext uri="{FF2B5EF4-FFF2-40B4-BE49-F238E27FC236}">
                <a16:creationId xmlns:a16="http://schemas.microsoft.com/office/drawing/2014/main" id="{21B572AE-3E79-93AC-0B65-D9ADACFFE12C}"/>
              </a:ext>
            </a:extLst>
          </p:cNvPr>
          <p:cNvSpPr/>
          <p:nvPr/>
        </p:nvSpPr>
        <p:spPr>
          <a:xfrm>
            <a:off x="5045313" y="454182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곱하기 기호 71">
            <a:extLst>
              <a:ext uri="{FF2B5EF4-FFF2-40B4-BE49-F238E27FC236}">
                <a16:creationId xmlns:a16="http://schemas.microsoft.com/office/drawing/2014/main" id="{C2986A16-9EF2-9601-59F5-B9FA32606DAB}"/>
              </a:ext>
            </a:extLst>
          </p:cNvPr>
          <p:cNvSpPr/>
          <p:nvPr/>
        </p:nvSpPr>
        <p:spPr>
          <a:xfrm>
            <a:off x="4905105" y="471098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곱하기 기호 72">
            <a:extLst>
              <a:ext uri="{FF2B5EF4-FFF2-40B4-BE49-F238E27FC236}">
                <a16:creationId xmlns:a16="http://schemas.microsoft.com/office/drawing/2014/main" id="{AE275645-1383-7F5D-21E4-46FFC74ECC35}"/>
              </a:ext>
            </a:extLst>
          </p:cNvPr>
          <p:cNvSpPr/>
          <p:nvPr/>
        </p:nvSpPr>
        <p:spPr>
          <a:xfrm>
            <a:off x="5267817" y="465612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곱하기 기호 73">
            <a:extLst>
              <a:ext uri="{FF2B5EF4-FFF2-40B4-BE49-F238E27FC236}">
                <a16:creationId xmlns:a16="http://schemas.microsoft.com/office/drawing/2014/main" id="{830D546D-7003-6639-F0BA-AFB4CD4EA46D}"/>
              </a:ext>
            </a:extLst>
          </p:cNvPr>
          <p:cNvSpPr/>
          <p:nvPr/>
        </p:nvSpPr>
        <p:spPr>
          <a:xfrm>
            <a:off x="5429361" y="444124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곱하기 기호 74">
            <a:extLst>
              <a:ext uri="{FF2B5EF4-FFF2-40B4-BE49-F238E27FC236}">
                <a16:creationId xmlns:a16="http://schemas.microsoft.com/office/drawing/2014/main" id="{F61BB5C1-6A18-37C1-62C6-3390C84610A4}"/>
              </a:ext>
            </a:extLst>
          </p:cNvPr>
          <p:cNvSpPr/>
          <p:nvPr/>
        </p:nvSpPr>
        <p:spPr>
          <a:xfrm>
            <a:off x="5619971" y="465612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곱하기 기호 75">
            <a:extLst>
              <a:ext uri="{FF2B5EF4-FFF2-40B4-BE49-F238E27FC236}">
                <a16:creationId xmlns:a16="http://schemas.microsoft.com/office/drawing/2014/main" id="{6DA9091D-2FFC-83C5-ADD8-9BDC22F6523D}"/>
              </a:ext>
            </a:extLst>
          </p:cNvPr>
          <p:cNvSpPr/>
          <p:nvPr/>
        </p:nvSpPr>
        <p:spPr>
          <a:xfrm>
            <a:off x="5728175" y="443849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곱하기 기호 76">
            <a:extLst>
              <a:ext uri="{FF2B5EF4-FFF2-40B4-BE49-F238E27FC236}">
                <a16:creationId xmlns:a16="http://schemas.microsoft.com/office/drawing/2014/main" id="{37FF325F-37F3-C0BC-3738-6BCBC0244C55}"/>
              </a:ext>
            </a:extLst>
          </p:cNvPr>
          <p:cNvSpPr/>
          <p:nvPr/>
        </p:nvSpPr>
        <p:spPr>
          <a:xfrm>
            <a:off x="5993241" y="468813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곱하기 기호 77">
            <a:extLst>
              <a:ext uri="{FF2B5EF4-FFF2-40B4-BE49-F238E27FC236}">
                <a16:creationId xmlns:a16="http://schemas.microsoft.com/office/drawing/2014/main" id="{956C47B4-9B83-6791-EC55-495C4549B072}"/>
              </a:ext>
            </a:extLst>
          </p:cNvPr>
          <p:cNvSpPr/>
          <p:nvPr/>
        </p:nvSpPr>
        <p:spPr>
          <a:xfrm>
            <a:off x="5228413" y="436351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곱하기 기호 78">
            <a:extLst>
              <a:ext uri="{FF2B5EF4-FFF2-40B4-BE49-F238E27FC236}">
                <a16:creationId xmlns:a16="http://schemas.microsoft.com/office/drawing/2014/main" id="{FFAB3BF1-F7B8-6362-2F4C-045F77F9D80A}"/>
              </a:ext>
            </a:extLst>
          </p:cNvPr>
          <p:cNvSpPr/>
          <p:nvPr/>
        </p:nvSpPr>
        <p:spPr>
          <a:xfrm>
            <a:off x="6476459" y="446684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곱하기 기호 79">
            <a:extLst>
              <a:ext uri="{FF2B5EF4-FFF2-40B4-BE49-F238E27FC236}">
                <a16:creationId xmlns:a16="http://schemas.microsoft.com/office/drawing/2014/main" id="{6B78A520-D357-ABD8-F154-C673730DB4D0}"/>
              </a:ext>
            </a:extLst>
          </p:cNvPr>
          <p:cNvSpPr/>
          <p:nvPr/>
        </p:nvSpPr>
        <p:spPr>
          <a:xfrm>
            <a:off x="5956825" y="453786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곱하기 기호 80">
            <a:extLst>
              <a:ext uri="{FF2B5EF4-FFF2-40B4-BE49-F238E27FC236}">
                <a16:creationId xmlns:a16="http://schemas.microsoft.com/office/drawing/2014/main" id="{5FEADF0A-4096-A033-4582-7B47C54C214D}"/>
              </a:ext>
            </a:extLst>
          </p:cNvPr>
          <p:cNvSpPr/>
          <p:nvPr/>
        </p:nvSpPr>
        <p:spPr>
          <a:xfrm>
            <a:off x="6249716" y="463600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879CA31-EB8B-DE51-C0EB-32D8F59E9006}"/>
              </a:ext>
            </a:extLst>
          </p:cNvPr>
          <p:cNvSpPr txBox="1"/>
          <p:nvPr/>
        </p:nvSpPr>
        <p:spPr>
          <a:xfrm>
            <a:off x="6843854" y="4414693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3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2D2C852-E3EF-2BA4-89D1-1653CBEF60FE}"/>
              </a:ext>
            </a:extLst>
          </p:cNvPr>
          <p:cNvCxnSpPr>
            <a:cxnSpLocks/>
          </p:cNvCxnSpPr>
          <p:nvPr/>
        </p:nvCxnSpPr>
        <p:spPr>
          <a:xfrm>
            <a:off x="4764897" y="5251318"/>
            <a:ext cx="1862846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C33522-A7FC-4094-ACE0-F9B000992597}"/>
              </a:ext>
            </a:extLst>
          </p:cNvPr>
          <p:cNvSpPr/>
          <p:nvPr/>
        </p:nvSpPr>
        <p:spPr>
          <a:xfrm>
            <a:off x="4618814" y="5743028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곱하기 기호 84">
            <a:extLst>
              <a:ext uri="{FF2B5EF4-FFF2-40B4-BE49-F238E27FC236}">
                <a16:creationId xmlns:a16="http://schemas.microsoft.com/office/drawing/2014/main" id="{02D92046-A1FC-19C6-826A-8112AAB1B906}"/>
              </a:ext>
            </a:extLst>
          </p:cNvPr>
          <p:cNvSpPr/>
          <p:nvPr/>
        </p:nvSpPr>
        <p:spPr>
          <a:xfrm>
            <a:off x="4719275" y="600718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곱하기 기호 85">
            <a:extLst>
              <a:ext uri="{FF2B5EF4-FFF2-40B4-BE49-F238E27FC236}">
                <a16:creationId xmlns:a16="http://schemas.microsoft.com/office/drawing/2014/main" id="{03147C25-8DB9-7B64-2BCA-5B57ABA1B96F}"/>
              </a:ext>
            </a:extLst>
          </p:cNvPr>
          <p:cNvSpPr/>
          <p:nvPr/>
        </p:nvSpPr>
        <p:spPr>
          <a:xfrm>
            <a:off x="4962796" y="599906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곱하기 기호 86">
            <a:extLst>
              <a:ext uri="{FF2B5EF4-FFF2-40B4-BE49-F238E27FC236}">
                <a16:creationId xmlns:a16="http://schemas.microsoft.com/office/drawing/2014/main" id="{01D2E189-94B1-4D28-6371-C58067D11155}"/>
              </a:ext>
            </a:extLst>
          </p:cNvPr>
          <p:cNvSpPr/>
          <p:nvPr/>
        </p:nvSpPr>
        <p:spPr>
          <a:xfrm>
            <a:off x="4905105" y="621394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곱하기 기호 87">
            <a:extLst>
              <a:ext uri="{FF2B5EF4-FFF2-40B4-BE49-F238E27FC236}">
                <a16:creationId xmlns:a16="http://schemas.microsoft.com/office/drawing/2014/main" id="{DEBF5AD6-6DE8-FE09-9015-526784BAE20F}"/>
              </a:ext>
            </a:extLst>
          </p:cNvPr>
          <p:cNvSpPr/>
          <p:nvPr/>
        </p:nvSpPr>
        <p:spPr>
          <a:xfrm>
            <a:off x="5167233" y="603106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D1F33EAB-03E7-BBCE-4CF3-EA7F2CC6E8AC}"/>
              </a:ext>
            </a:extLst>
          </p:cNvPr>
          <p:cNvSpPr/>
          <p:nvPr/>
        </p:nvSpPr>
        <p:spPr>
          <a:xfrm>
            <a:off x="5429361" y="594419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곱하기 기호 89">
            <a:extLst>
              <a:ext uri="{FF2B5EF4-FFF2-40B4-BE49-F238E27FC236}">
                <a16:creationId xmlns:a16="http://schemas.microsoft.com/office/drawing/2014/main" id="{D799C32D-69D1-B006-39BC-F979F67C0BF5}"/>
              </a:ext>
            </a:extLst>
          </p:cNvPr>
          <p:cNvSpPr/>
          <p:nvPr/>
        </p:nvSpPr>
        <p:spPr>
          <a:xfrm>
            <a:off x="5619971" y="598702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곱하기 기호 90">
            <a:extLst>
              <a:ext uri="{FF2B5EF4-FFF2-40B4-BE49-F238E27FC236}">
                <a16:creationId xmlns:a16="http://schemas.microsoft.com/office/drawing/2014/main" id="{F3F9EBC4-3546-64E0-796C-10724C1EB99F}"/>
              </a:ext>
            </a:extLst>
          </p:cNvPr>
          <p:cNvSpPr/>
          <p:nvPr/>
        </p:nvSpPr>
        <p:spPr>
          <a:xfrm>
            <a:off x="5454452" y="627795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곱하기 기호 91">
            <a:extLst>
              <a:ext uri="{FF2B5EF4-FFF2-40B4-BE49-F238E27FC236}">
                <a16:creationId xmlns:a16="http://schemas.microsoft.com/office/drawing/2014/main" id="{8947998E-0E3A-0597-E051-9D27EC3BD458}"/>
              </a:ext>
            </a:extLst>
          </p:cNvPr>
          <p:cNvSpPr/>
          <p:nvPr/>
        </p:nvSpPr>
        <p:spPr>
          <a:xfrm>
            <a:off x="5720555" y="619382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곱하기 기호 92">
            <a:extLst>
              <a:ext uri="{FF2B5EF4-FFF2-40B4-BE49-F238E27FC236}">
                <a16:creationId xmlns:a16="http://schemas.microsoft.com/office/drawing/2014/main" id="{AD09B347-4CCA-EB45-FD08-9933DF5D46D4}"/>
              </a:ext>
            </a:extLst>
          </p:cNvPr>
          <p:cNvSpPr/>
          <p:nvPr/>
        </p:nvSpPr>
        <p:spPr>
          <a:xfrm>
            <a:off x="5892657" y="600095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곱하기 기호 93">
            <a:extLst>
              <a:ext uri="{FF2B5EF4-FFF2-40B4-BE49-F238E27FC236}">
                <a16:creationId xmlns:a16="http://schemas.microsoft.com/office/drawing/2014/main" id="{65D8E1D1-586F-3581-74D4-B8566A9296A0}"/>
              </a:ext>
            </a:extLst>
          </p:cNvPr>
          <p:cNvSpPr/>
          <p:nvPr/>
        </p:nvSpPr>
        <p:spPr>
          <a:xfrm>
            <a:off x="6430641" y="600718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곱하기 기호 94">
            <a:extLst>
              <a:ext uri="{FF2B5EF4-FFF2-40B4-BE49-F238E27FC236}">
                <a16:creationId xmlns:a16="http://schemas.microsoft.com/office/drawing/2014/main" id="{3BABFF59-0D84-F065-78E7-BBDD1044E74C}"/>
              </a:ext>
            </a:extLst>
          </p:cNvPr>
          <p:cNvSpPr/>
          <p:nvPr/>
        </p:nvSpPr>
        <p:spPr>
          <a:xfrm>
            <a:off x="6111512" y="622308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곱하기 기호 95">
            <a:extLst>
              <a:ext uri="{FF2B5EF4-FFF2-40B4-BE49-F238E27FC236}">
                <a16:creationId xmlns:a16="http://schemas.microsoft.com/office/drawing/2014/main" id="{7188CE79-7DCC-EBAA-75D5-B396456F1279}"/>
              </a:ext>
            </a:extLst>
          </p:cNvPr>
          <p:cNvSpPr/>
          <p:nvPr/>
        </p:nvSpPr>
        <p:spPr>
          <a:xfrm>
            <a:off x="6375875" y="622308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1FEBD4-84A7-9381-BD73-A4B53E77057B}"/>
              </a:ext>
            </a:extLst>
          </p:cNvPr>
          <p:cNvSpPr txBox="1"/>
          <p:nvPr/>
        </p:nvSpPr>
        <p:spPr>
          <a:xfrm>
            <a:off x="6840694" y="5852755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4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81AAE9CA-4FB5-79FC-7E6B-A1878F0ECE63}"/>
              </a:ext>
            </a:extLst>
          </p:cNvPr>
          <p:cNvCxnSpPr>
            <a:cxnSpLocks/>
          </p:cNvCxnSpPr>
          <p:nvPr/>
        </p:nvCxnSpPr>
        <p:spPr>
          <a:xfrm>
            <a:off x="9665240" y="4727146"/>
            <a:ext cx="1032007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4F5F7-66AE-98CD-8025-39216BA9CD73}"/>
              </a:ext>
            </a:extLst>
          </p:cNvPr>
          <p:cNvSpPr txBox="1"/>
          <p:nvPr/>
        </p:nvSpPr>
        <p:spPr>
          <a:xfrm>
            <a:off x="9629987" y="4195629"/>
            <a:ext cx="1029901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표준오차</a:t>
            </a:r>
            <a:endParaRPr lang="en-US" altLang="ko-KR" sz="14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2" name="오른쪽 중괄호 101">
            <a:extLst>
              <a:ext uri="{FF2B5EF4-FFF2-40B4-BE49-F238E27FC236}">
                <a16:creationId xmlns:a16="http://schemas.microsoft.com/office/drawing/2014/main" id="{077712D3-41F2-CB56-8548-521F637A1C6C}"/>
              </a:ext>
            </a:extLst>
          </p:cNvPr>
          <p:cNvSpPr/>
          <p:nvPr/>
        </p:nvSpPr>
        <p:spPr>
          <a:xfrm>
            <a:off x="8347709" y="4363517"/>
            <a:ext cx="504431" cy="2103152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E734B03-08CE-5D78-F6A1-3D0576EC8D15}"/>
              </a:ext>
            </a:extLst>
          </p:cNvPr>
          <p:cNvSpPr txBox="1"/>
          <p:nvPr/>
        </p:nvSpPr>
        <p:spPr>
          <a:xfrm>
            <a:off x="5155274" y="5261460"/>
            <a:ext cx="1172260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표준편차</a:t>
            </a:r>
            <a:endParaRPr lang="en-US" altLang="ko-KR" sz="14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00662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977471" y="2333138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참 고 문 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59501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219</a:t>
            </a:fld>
            <a:endParaRPr lang="ko-KR" altLang="en-US" dirty="0"/>
          </a:p>
        </p:txBody>
      </p:sp>
      <p:pic>
        <p:nvPicPr>
          <p:cNvPr id="1026" name="Picture 2" descr="2023 빅데이터분석기사 실기 한권완성 [파이썬(Python)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77" y="478304"/>
            <a:ext cx="4746522" cy="587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파이썬 한권으로 끝내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593" y="478304"/>
            <a:ext cx="4382013" cy="599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80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944395-0B60-2467-9F86-C5AD1CEA3797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Anaconda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데이터 과학 및 머신 러닝 작업을 위한 오픈 소스 플랫폼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https://www.anaconda.com/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C3E1-8981-527F-9439-F6DCFD74AA0C}"/>
              </a:ext>
            </a:extLst>
          </p:cNvPr>
          <p:cNvSpPr txBox="1"/>
          <p:nvPr/>
        </p:nvSpPr>
        <p:spPr>
          <a:xfrm>
            <a:off x="228599" y="183284"/>
            <a:ext cx="333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Anaconda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51256758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220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86" y="612841"/>
            <a:ext cx="8226209" cy="5279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2159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miniconda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아나콘다의 경량 버전으로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과학 및 패키지 관리를 위한 필수 도구를 제공하는 작은 배포 버전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https://docs.conda.io/projects/miniconda/en/latest/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miniconda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8588D2-2A5E-4B22-FDDB-B6A0F17C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829243"/>
            <a:ext cx="9241300" cy="44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55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BCA7C-55F8-A7F6-DAA1-3AE237C92038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miniconda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아나콘다의 경량 버전으로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과학 및 패키지 관리를 위한 필수 도구를 제공하는 작은 배포 버전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https://docs.conda.io/projects/miniconda/en/latest/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14352-31B5-7CA3-AA3D-292CDB2196B1}"/>
              </a:ext>
            </a:extLst>
          </p:cNvPr>
          <p:cNvSpPr txBox="1"/>
          <p:nvPr/>
        </p:nvSpPr>
        <p:spPr>
          <a:xfrm>
            <a:off x="228599" y="183284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miniconda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273543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Microsoft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개발한 인기 있는 무료 소스 코드 편집기로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Windows, Linux, MacOS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실행 가능</a:t>
            </a:r>
            <a:endParaRPr lang="en-US" altLang="ko-KR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https://code.visualstudio.com/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4799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Visual Studio Code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C03C67-12A7-79AA-73FA-C5E598085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16" y="1829243"/>
            <a:ext cx="7841619" cy="467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30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E3B89-DD3E-4F2A-414E-2FB5407DBC9B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Microsoft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개발한 인기 있는 무료 소스 코드 편집기로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Windows, Linux, MacOS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실행 가능</a:t>
            </a:r>
            <a:endParaRPr lang="en-US" altLang="ko-KR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https://code.visualstudio.com/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8F733-A520-3EB6-2330-B29AB97A5C58}"/>
              </a:ext>
            </a:extLst>
          </p:cNvPr>
          <p:cNvSpPr txBox="1"/>
          <p:nvPr/>
        </p:nvSpPr>
        <p:spPr>
          <a:xfrm>
            <a:off x="228599" y="183284"/>
            <a:ext cx="4799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Visual Studio Code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716585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166258" cy="88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가상환경은 프로젝트별로 독립적인 환경을 만들어주는 도구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virtualenv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conda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…)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프로젝트 간 라이브러리 버전 충돌을 피하고 라이브러리들을 유연하게 관리할 수 있도록 </a:t>
            </a:r>
            <a:r>
              <a:rPr kumimoji="0" lang="ko-KR" altLang="en-US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해줌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가상환경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4144CC9-CC83-7118-9958-0434268E14A4}"/>
              </a:ext>
            </a:extLst>
          </p:cNvPr>
          <p:cNvSpPr/>
          <p:nvPr/>
        </p:nvSpPr>
        <p:spPr>
          <a:xfrm>
            <a:off x="4995027" y="2360892"/>
            <a:ext cx="1781175" cy="676275"/>
          </a:xfrm>
          <a:prstGeom prst="roundRect">
            <a:avLst/>
          </a:prstGeom>
          <a:solidFill>
            <a:srgbClr val="D551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가상환경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7C6C6EB-85B8-FB9F-B9A9-01D4F3751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5"/>
          <a:stretch/>
        </p:blipFill>
        <p:spPr bwMode="auto">
          <a:xfrm>
            <a:off x="2274804" y="3562350"/>
            <a:ext cx="744622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0399694-B318-86F4-2BEA-19B842CB4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5"/>
          <a:stretch/>
        </p:blipFill>
        <p:spPr bwMode="auto">
          <a:xfrm>
            <a:off x="5513304" y="3562350"/>
            <a:ext cx="744622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6F6EE40-234B-5991-6E55-C0ABC28AA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5"/>
          <a:stretch/>
        </p:blipFill>
        <p:spPr bwMode="auto">
          <a:xfrm>
            <a:off x="8751804" y="3562350"/>
            <a:ext cx="744622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348E28-7895-0579-40AB-0E15907EF0D3}"/>
              </a:ext>
            </a:extLst>
          </p:cNvPr>
          <p:cNvSpPr txBox="1"/>
          <p:nvPr/>
        </p:nvSpPr>
        <p:spPr>
          <a:xfrm>
            <a:off x="2165027" y="4451351"/>
            <a:ext cx="96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ver.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3.7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C27B3C-4233-5537-EF2C-07CBF326AC1A}"/>
              </a:ext>
            </a:extLst>
          </p:cNvPr>
          <p:cNvSpPr txBox="1"/>
          <p:nvPr/>
        </p:nvSpPr>
        <p:spPr>
          <a:xfrm>
            <a:off x="5403527" y="4433889"/>
            <a:ext cx="96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ver.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3.9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7A12C-0EAB-44E2-33B1-2B75E1680BB8}"/>
              </a:ext>
            </a:extLst>
          </p:cNvPr>
          <p:cNvSpPr txBox="1"/>
          <p:nvPr/>
        </p:nvSpPr>
        <p:spPr>
          <a:xfrm>
            <a:off x="8642027" y="4433889"/>
            <a:ext cx="110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ver.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3.10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D2C71F-8FC9-10E9-12FB-127EE36DAD6A}"/>
              </a:ext>
            </a:extLst>
          </p:cNvPr>
          <p:cNvSpPr/>
          <p:nvPr/>
        </p:nvSpPr>
        <p:spPr>
          <a:xfrm>
            <a:off x="1574353" y="4953519"/>
            <a:ext cx="2145522" cy="11366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==1.19.1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pandas==1.5.3</a:t>
            </a:r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A32A8C-7599-F8B9-CE5E-1E957432F708}"/>
              </a:ext>
            </a:extLst>
          </p:cNvPr>
          <p:cNvSpPr/>
          <p:nvPr/>
        </p:nvSpPr>
        <p:spPr>
          <a:xfrm>
            <a:off x="4876799" y="4949827"/>
            <a:ext cx="2145522" cy="1136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==1.19.3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pandas==2.1.3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plotly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=-5.7.8</a:t>
            </a:r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CEFD6B-0DA3-4012-020B-B35E07EBC943}"/>
              </a:ext>
            </a:extLst>
          </p:cNvPr>
          <p:cNvSpPr/>
          <p:nvPr/>
        </p:nvSpPr>
        <p:spPr>
          <a:xfrm>
            <a:off x="8179245" y="4953518"/>
            <a:ext cx="2145522" cy="1136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flask==3.0.0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opencv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==4.8.0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E4D7660-3B8B-0CD7-8E0B-BBF79AC000D6}"/>
              </a:ext>
            </a:extLst>
          </p:cNvPr>
          <p:cNvSpPr/>
          <p:nvPr/>
        </p:nvSpPr>
        <p:spPr>
          <a:xfrm>
            <a:off x="1118012" y="2133599"/>
            <a:ext cx="9740488" cy="4205053"/>
          </a:xfrm>
          <a:custGeom>
            <a:avLst/>
            <a:gdLst>
              <a:gd name="connsiteX0" fmla="*/ 0 w 9740488"/>
              <a:gd name="connsiteY0" fmla="*/ 230942 h 4205053"/>
              <a:gd name="connsiteX1" fmla="*/ 230942 w 9740488"/>
              <a:gd name="connsiteY1" fmla="*/ 0 h 4205053"/>
              <a:gd name="connsiteX2" fmla="*/ 615341 w 9740488"/>
              <a:gd name="connsiteY2" fmla="*/ 0 h 4205053"/>
              <a:gd name="connsiteX3" fmla="*/ 1463671 w 9740488"/>
              <a:gd name="connsiteY3" fmla="*/ 0 h 4205053"/>
              <a:gd name="connsiteX4" fmla="*/ 1848070 w 9740488"/>
              <a:gd name="connsiteY4" fmla="*/ 0 h 4205053"/>
              <a:gd name="connsiteX5" fmla="*/ 2603614 w 9740488"/>
              <a:gd name="connsiteY5" fmla="*/ 0 h 4205053"/>
              <a:gd name="connsiteX6" fmla="*/ 3266371 w 9740488"/>
              <a:gd name="connsiteY6" fmla="*/ 0 h 4205053"/>
              <a:gd name="connsiteX7" fmla="*/ 3836342 w 9740488"/>
              <a:gd name="connsiteY7" fmla="*/ 0 h 4205053"/>
              <a:gd name="connsiteX8" fmla="*/ 4220742 w 9740488"/>
              <a:gd name="connsiteY8" fmla="*/ 0 h 4205053"/>
              <a:gd name="connsiteX9" fmla="*/ 4697927 w 9740488"/>
              <a:gd name="connsiteY9" fmla="*/ 0 h 4205053"/>
              <a:gd name="connsiteX10" fmla="*/ 5175112 w 9740488"/>
              <a:gd name="connsiteY10" fmla="*/ 0 h 4205053"/>
              <a:gd name="connsiteX11" fmla="*/ 5559512 w 9740488"/>
              <a:gd name="connsiteY11" fmla="*/ 0 h 4205053"/>
              <a:gd name="connsiteX12" fmla="*/ 6036697 w 9740488"/>
              <a:gd name="connsiteY12" fmla="*/ 0 h 4205053"/>
              <a:gd name="connsiteX13" fmla="*/ 6792241 w 9740488"/>
              <a:gd name="connsiteY13" fmla="*/ 0 h 4205053"/>
              <a:gd name="connsiteX14" fmla="*/ 7176640 w 9740488"/>
              <a:gd name="connsiteY14" fmla="*/ 0 h 4205053"/>
              <a:gd name="connsiteX15" fmla="*/ 8024969 w 9740488"/>
              <a:gd name="connsiteY15" fmla="*/ 0 h 4205053"/>
              <a:gd name="connsiteX16" fmla="*/ 8780513 w 9740488"/>
              <a:gd name="connsiteY16" fmla="*/ 0 h 4205053"/>
              <a:gd name="connsiteX17" fmla="*/ 9509546 w 9740488"/>
              <a:gd name="connsiteY17" fmla="*/ 0 h 4205053"/>
              <a:gd name="connsiteX18" fmla="*/ 9740488 w 9740488"/>
              <a:gd name="connsiteY18" fmla="*/ 230942 h 4205053"/>
              <a:gd name="connsiteX19" fmla="*/ 9740488 w 9740488"/>
              <a:gd name="connsiteY19" fmla="*/ 817372 h 4205053"/>
              <a:gd name="connsiteX20" fmla="*/ 9740488 w 9740488"/>
              <a:gd name="connsiteY20" fmla="*/ 1516097 h 4205053"/>
              <a:gd name="connsiteX21" fmla="*/ 9740488 w 9740488"/>
              <a:gd name="connsiteY21" fmla="*/ 2065095 h 4205053"/>
              <a:gd name="connsiteX22" fmla="*/ 9740488 w 9740488"/>
              <a:gd name="connsiteY22" fmla="*/ 2651525 h 4205053"/>
              <a:gd name="connsiteX23" fmla="*/ 9740488 w 9740488"/>
              <a:gd name="connsiteY23" fmla="*/ 3312818 h 4205053"/>
              <a:gd name="connsiteX24" fmla="*/ 9740488 w 9740488"/>
              <a:gd name="connsiteY24" fmla="*/ 3974111 h 4205053"/>
              <a:gd name="connsiteX25" fmla="*/ 9509546 w 9740488"/>
              <a:gd name="connsiteY25" fmla="*/ 4205053 h 4205053"/>
              <a:gd name="connsiteX26" fmla="*/ 8846789 w 9740488"/>
              <a:gd name="connsiteY26" fmla="*/ 4205053 h 4205053"/>
              <a:gd name="connsiteX27" fmla="*/ 8276817 w 9740488"/>
              <a:gd name="connsiteY27" fmla="*/ 4205053 h 4205053"/>
              <a:gd name="connsiteX28" fmla="*/ 7521274 w 9740488"/>
              <a:gd name="connsiteY28" fmla="*/ 4205053 h 4205053"/>
              <a:gd name="connsiteX29" fmla="*/ 6765730 w 9740488"/>
              <a:gd name="connsiteY29" fmla="*/ 4205053 h 4205053"/>
              <a:gd name="connsiteX30" fmla="*/ 6381331 w 9740488"/>
              <a:gd name="connsiteY30" fmla="*/ 4205053 h 4205053"/>
              <a:gd name="connsiteX31" fmla="*/ 5718574 w 9740488"/>
              <a:gd name="connsiteY31" fmla="*/ 4205053 h 4205053"/>
              <a:gd name="connsiteX32" fmla="*/ 5055816 w 9740488"/>
              <a:gd name="connsiteY32" fmla="*/ 4205053 h 4205053"/>
              <a:gd name="connsiteX33" fmla="*/ 4207487 w 9740488"/>
              <a:gd name="connsiteY33" fmla="*/ 4205053 h 4205053"/>
              <a:gd name="connsiteX34" fmla="*/ 3730301 w 9740488"/>
              <a:gd name="connsiteY34" fmla="*/ 4205053 h 4205053"/>
              <a:gd name="connsiteX35" fmla="*/ 3160330 w 9740488"/>
              <a:gd name="connsiteY35" fmla="*/ 4205053 h 4205053"/>
              <a:gd name="connsiteX36" fmla="*/ 2497572 w 9740488"/>
              <a:gd name="connsiteY36" fmla="*/ 4205053 h 4205053"/>
              <a:gd name="connsiteX37" fmla="*/ 1649243 w 9740488"/>
              <a:gd name="connsiteY37" fmla="*/ 4205053 h 4205053"/>
              <a:gd name="connsiteX38" fmla="*/ 1172058 w 9740488"/>
              <a:gd name="connsiteY38" fmla="*/ 4205053 h 4205053"/>
              <a:gd name="connsiteX39" fmla="*/ 230942 w 9740488"/>
              <a:gd name="connsiteY39" fmla="*/ 4205053 h 4205053"/>
              <a:gd name="connsiteX40" fmla="*/ 0 w 9740488"/>
              <a:gd name="connsiteY40" fmla="*/ 3974111 h 4205053"/>
              <a:gd name="connsiteX41" fmla="*/ 0 w 9740488"/>
              <a:gd name="connsiteY41" fmla="*/ 3387681 h 4205053"/>
              <a:gd name="connsiteX42" fmla="*/ 0 w 9740488"/>
              <a:gd name="connsiteY42" fmla="*/ 2876115 h 4205053"/>
              <a:gd name="connsiteX43" fmla="*/ 0 w 9740488"/>
              <a:gd name="connsiteY43" fmla="*/ 2177390 h 4205053"/>
              <a:gd name="connsiteX44" fmla="*/ 0 w 9740488"/>
              <a:gd name="connsiteY44" fmla="*/ 1516097 h 4205053"/>
              <a:gd name="connsiteX45" fmla="*/ 0 w 9740488"/>
              <a:gd name="connsiteY45" fmla="*/ 892235 h 4205053"/>
              <a:gd name="connsiteX46" fmla="*/ 0 w 9740488"/>
              <a:gd name="connsiteY46" fmla="*/ 230942 h 420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740488" h="4205053" extrusionOk="0">
                <a:moveTo>
                  <a:pt x="0" y="230942"/>
                </a:moveTo>
                <a:cubicBezTo>
                  <a:pt x="3583" y="127213"/>
                  <a:pt x="77593" y="-1897"/>
                  <a:pt x="230942" y="0"/>
                </a:cubicBezTo>
                <a:cubicBezTo>
                  <a:pt x="336022" y="-14606"/>
                  <a:pt x="461633" y="-16388"/>
                  <a:pt x="615341" y="0"/>
                </a:cubicBezTo>
                <a:cubicBezTo>
                  <a:pt x="769049" y="16388"/>
                  <a:pt x="1043998" y="-20212"/>
                  <a:pt x="1463671" y="0"/>
                </a:cubicBezTo>
                <a:cubicBezTo>
                  <a:pt x="1883344" y="20212"/>
                  <a:pt x="1749331" y="-1189"/>
                  <a:pt x="1848070" y="0"/>
                </a:cubicBezTo>
                <a:cubicBezTo>
                  <a:pt x="1946809" y="1189"/>
                  <a:pt x="2295585" y="-31230"/>
                  <a:pt x="2603614" y="0"/>
                </a:cubicBezTo>
                <a:cubicBezTo>
                  <a:pt x="2911643" y="31230"/>
                  <a:pt x="3051297" y="-10980"/>
                  <a:pt x="3266371" y="0"/>
                </a:cubicBezTo>
                <a:cubicBezTo>
                  <a:pt x="3481445" y="10980"/>
                  <a:pt x="3690754" y="525"/>
                  <a:pt x="3836342" y="0"/>
                </a:cubicBezTo>
                <a:cubicBezTo>
                  <a:pt x="3981930" y="-525"/>
                  <a:pt x="4119353" y="-8455"/>
                  <a:pt x="4220742" y="0"/>
                </a:cubicBezTo>
                <a:cubicBezTo>
                  <a:pt x="4322131" y="8455"/>
                  <a:pt x="4550287" y="14078"/>
                  <a:pt x="4697927" y="0"/>
                </a:cubicBezTo>
                <a:cubicBezTo>
                  <a:pt x="4845567" y="-14078"/>
                  <a:pt x="4989709" y="774"/>
                  <a:pt x="5175112" y="0"/>
                </a:cubicBezTo>
                <a:cubicBezTo>
                  <a:pt x="5360516" y="-774"/>
                  <a:pt x="5464955" y="-12105"/>
                  <a:pt x="5559512" y="0"/>
                </a:cubicBezTo>
                <a:cubicBezTo>
                  <a:pt x="5654069" y="12105"/>
                  <a:pt x="5909046" y="-21997"/>
                  <a:pt x="6036697" y="0"/>
                </a:cubicBezTo>
                <a:cubicBezTo>
                  <a:pt x="6164348" y="21997"/>
                  <a:pt x="6622315" y="-27097"/>
                  <a:pt x="6792241" y="0"/>
                </a:cubicBezTo>
                <a:cubicBezTo>
                  <a:pt x="6962167" y="27097"/>
                  <a:pt x="7077510" y="-16868"/>
                  <a:pt x="7176640" y="0"/>
                </a:cubicBezTo>
                <a:cubicBezTo>
                  <a:pt x="7275770" y="16868"/>
                  <a:pt x="7802484" y="17321"/>
                  <a:pt x="8024969" y="0"/>
                </a:cubicBezTo>
                <a:cubicBezTo>
                  <a:pt x="8247454" y="-17321"/>
                  <a:pt x="8602964" y="8127"/>
                  <a:pt x="8780513" y="0"/>
                </a:cubicBezTo>
                <a:cubicBezTo>
                  <a:pt x="8958062" y="-8127"/>
                  <a:pt x="9317023" y="14318"/>
                  <a:pt x="9509546" y="0"/>
                </a:cubicBezTo>
                <a:cubicBezTo>
                  <a:pt x="9650568" y="12454"/>
                  <a:pt x="9759037" y="83774"/>
                  <a:pt x="9740488" y="230942"/>
                </a:cubicBezTo>
                <a:cubicBezTo>
                  <a:pt x="9749977" y="391113"/>
                  <a:pt x="9746772" y="576559"/>
                  <a:pt x="9740488" y="817372"/>
                </a:cubicBezTo>
                <a:cubicBezTo>
                  <a:pt x="9734205" y="1058185"/>
                  <a:pt x="9765679" y="1292518"/>
                  <a:pt x="9740488" y="1516097"/>
                </a:cubicBezTo>
                <a:cubicBezTo>
                  <a:pt x="9715297" y="1739677"/>
                  <a:pt x="9739720" y="1869336"/>
                  <a:pt x="9740488" y="2065095"/>
                </a:cubicBezTo>
                <a:cubicBezTo>
                  <a:pt x="9741256" y="2260854"/>
                  <a:pt x="9735645" y="2452674"/>
                  <a:pt x="9740488" y="2651525"/>
                </a:cubicBezTo>
                <a:cubicBezTo>
                  <a:pt x="9745332" y="2850376"/>
                  <a:pt x="9760013" y="3124898"/>
                  <a:pt x="9740488" y="3312818"/>
                </a:cubicBezTo>
                <a:cubicBezTo>
                  <a:pt x="9720963" y="3500738"/>
                  <a:pt x="9739161" y="3803498"/>
                  <a:pt x="9740488" y="3974111"/>
                </a:cubicBezTo>
                <a:cubicBezTo>
                  <a:pt x="9769944" y="4106446"/>
                  <a:pt x="9632295" y="4211594"/>
                  <a:pt x="9509546" y="4205053"/>
                </a:cubicBezTo>
                <a:cubicBezTo>
                  <a:pt x="9201557" y="4234903"/>
                  <a:pt x="8990559" y="4204106"/>
                  <a:pt x="8846789" y="4205053"/>
                </a:cubicBezTo>
                <a:cubicBezTo>
                  <a:pt x="8703019" y="4206000"/>
                  <a:pt x="8527719" y="4212034"/>
                  <a:pt x="8276817" y="4205053"/>
                </a:cubicBezTo>
                <a:cubicBezTo>
                  <a:pt x="8025915" y="4198072"/>
                  <a:pt x="7753457" y="4196768"/>
                  <a:pt x="7521274" y="4205053"/>
                </a:cubicBezTo>
                <a:cubicBezTo>
                  <a:pt x="7289091" y="4213338"/>
                  <a:pt x="7036633" y="4216752"/>
                  <a:pt x="6765730" y="4205053"/>
                </a:cubicBezTo>
                <a:cubicBezTo>
                  <a:pt x="6494827" y="4193354"/>
                  <a:pt x="6473346" y="4192055"/>
                  <a:pt x="6381331" y="4205053"/>
                </a:cubicBezTo>
                <a:cubicBezTo>
                  <a:pt x="6289316" y="4218051"/>
                  <a:pt x="5946559" y="4184127"/>
                  <a:pt x="5718574" y="4205053"/>
                </a:cubicBezTo>
                <a:cubicBezTo>
                  <a:pt x="5490589" y="4225979"/>
                  <a:pt x="5345202" y="4235164"/>
                  <a:pt x="5055816" y="4205053"/>
                </a:cubicBezTo>
                <a:cubicBezTo>
                  <a:pt x="4766430" y="4174942"/>
                  <a:pt x="4486445" y="4228531"/>
                  <a:pt x="4207487" y="4205053"/>
                </a:cubicBezTo>
                <a:cubicBezTo>
                  <a:pt x="3928529" y="4181575"/>
                  <a:pt x="3957590" y="4198667"/>
                  <a:pt x="3730301" y="4205053"/>
                </a:cubicBezTo>
                <a:cubicBezTo>
                  <a:pt x="3503012" y="4211439"/>
                  <a:pt x="3322071" y="4182450"/>
                  <a:pt x="3160330" y="4205053"/>
                </a:cubicBezTo>
                <a:cubicBezTo>
                  <a:pt x="2998589" y="4227656"/>
                  <a:pt x="2809218" y="4217302"/>
                  <a:pt x="2497572" y="4205053"/>
                </a:cubicBezTo>
                <a:cubicBezTo>
                  <a:pt x="2185926" y="4192804"/>
                  <a:pt x="1862092" y="4208744"/>
                  <a:pt x="1649243" y="4205053"/>
                </a:cubicBezTo>
                <a:cubicBezTo>
                  <a:pt x="1436394" y="4201362"/>
                  <a:pt x="1362023" y="4189697"/>
                  <a:pt x="1172058" y="4205053"/>
                </a:cubicBezTo>
                <a:cubicBezTo>
                  <a:pt x="982094" y="4220409"/>
                  <a:pt x="594850" y="4158173"/>
                  <a:pt x="230942" y="4205053"/>
                </a:cubicBezTo>
                <a:cubicBezTo>
                  <a:pt x="93878" y="4202549"/>
                  <a:pt x="5728" y="4090245"/>
                  <a:pt x="0" y="3974111"/>
                </a:cubicBezTo>
                <a:cubicBezTo>
                  <a:pt x="-27785" y="3831536"/>
                  <a:pt x="-15789" y="3554196"/>
                  <a:pt x="0" y="3387681"/>
                </a:cubicBezTo>
                <a:cubicBezTo>
                  <a:pt x="15789" y="3221166"/>
                  <a:pt x="-6996" y="3075372"/>
                  <a:pt x="0" y="2876115"/>
                </a:cubicBezTo>
                <a:cubicBezTo>
                  <a:pt x="6996" y="2676858"/>
                  <a:pt x="9956" y="2505483"/>
                  <a:pt x="0" y="2177390"/>
                </a:cubicBezTo>
                <a:cubicBezTo>
                  <a:pt x="-9956" y="1849297"/>
                  <a:pt x="-14871" y="1829578"/>
                  <a:pt x="0" y="1516097"/>
                </a:cubicBezTo>
                <a:cubicBezTo>
                  <a:pt x="14871" y="1202616"/>
                  <a:pt x="16144" y="1130114"/>
                  <a:pt x="0" y="892235"/>
                </a:cubicBezTo>
                <a:cubicBezTo>
                  <a:pt x="-16144" y="654356"/>
                  <a:pt x="13690" y="460647"/>
                  <a:pt x="0" y="230942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762497311">
                  <a:prstGeom prst="roundRect">
                    <a:avLst>
                      <a:gd name="adj" fmla="val 549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CA4902C-6477-CB05-FDF5-0FC422FE7F9E}"/>
              </a:ext>
            </a:extLst>
          </p:cNvPr>
          <p:cNvCxnSpPr>
            <a:cxnSpLocks/>
            <a:stCxn id="2" idx="1"/>
            <a:endCxn id="4" idx="0"/>
          </p:cNvCxnSpPr>
          <p:nvPr/>
        </p:nvCxnSpPr>
        <p:spPr>
          <a:xfrm flipH="1">
            <a:off x="2647115" y="2699030"/>
            <a:ext cx="2347912" cy="86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599C351-A8D4-42D0-AD2E-FCEA11E7155A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5885615" y="3037167"/>
            <a:ext cx="0" cy="52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70B020-B94A-22E5-F6E4-DFBE2485FA79}"/>
              </a:ext>
            </a:extLst>
          </p:cNvPr>
          <p:cNvCxnSpPr>
            <a:cxnSpLocks/>
            <a:stCxn id="2" idx="3"/>
            <a:endCxn id="9" idx="0"/>
          </p:cNvCxnSpPr>
          <p:nvPr/>
        </p:nvCxnSpPr>
        <p:spPr>
          <a:xfrm>
            <a:off x="6776202" y="2699030"/>
            <a:ext cx="2347913" cy="86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E5FFEC0-9C65-A015-B326-C4AB15C1A2C1}"/>
              </a:ext>
            </a:extLst>
          </p:cNvPr>
          <p:cNvSpPr/>
          <p:nvPr/>
        </p:nvSpPr>
        <p:spPr>
          <a:xfrm>
            <a:off x="7937501" y="1843700"/>
            <a:ext cx="2921000" cy="67627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Local PC or Server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656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F7479-2D6B-87B3-BE5E-12C033AC1783}"/>
              </a:ext>
            </a:extLst>
          </p:cNvPr>
          <p:cNvSpPr txBox="1"/>
          <p:nvPr/>
        </p:nvSpPr>
        <p:spPr>
          <a:xfrm>
            <a:off x="506933" y="847053"/>
            <a:ext cx="11166258" cy="88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가상환경은 프로젝트별로 독립적인 환경을 만들어주는 도구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프로젝트 간 라이브러리 버전 충돌을 피하고 라이브러리들을 유연하게 관리할 수 있도록 </a:t>
            </a:r>
            <a:r>
              <a:rPr kumimoji="0" lang="ko-KR" altLang="en-US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해줌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가상환경</a:t>
            </a:r>
          </a:p>
        </p:txBody>
      </p:sp>
    </p:spTree>
    <p:extLst>
      <p:ext uri="{BB962C8B-B14F-4D97-AF65-F5344CB8AC3E}">
        <p14:creationId xmlns:p14="http://schemas.microsoft.com/office/powerpoint/2010/main" val="1119467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F7479-2D6B-87B3-BE5E-12C033AC1783}"/>
              </a:ext>
            </a:extLst>
          </p:cNvPr>
          <p:cNvSpPr txBox="1"/>
          <p:nvPr/>
        </p:nvSpPr>
        <p:spPr>
          <a:xfrm>
            <a:off x="506933" y="847053"/>
            <a:ext cx="11166258" cy="46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주요 명령어는 다음과 같다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4417B1-67B8-1B57-A842-06DBF3798741}"/>
              </a:ext>
            </a:extLst>
          </p:cNvPr>
          <p:cNvGraphicFramePr>
            <a:graphicFrameLocks noGrp="1"/>
          </p:cNvGraphicFramePr>
          <p:nvPr/>
        </p:nvGraphicFramePr>
        <p:xfrm>
          <a:off x="581572" y="1495434"/>
          <a:ext cx="10943678" cy="8174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817472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config --global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user.email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“your_email@email.com”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config --global user.name “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yourusername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8FDCA0D-3D6E-D94A-18F9-D8009BF9F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211516"/>
              </p:ext>
            </p:extLst>
          </p:nvPr>
        </p:nvGraphicFramePr>
        <p:xfrm>
          <a:off x="581572" y="3250879"/>
          <a:ext cx="10943678" cy="11512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add .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commit -m “your message”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push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E5B10E4-D0E0-DFBA-CD63-A5CA836615B3}"/>
              </a:ext>
            </a:extLst>
          </p:cNvPr>
          <p:cNvSpPr txBox="1"/>
          <p:nvPr/>
        </p:nvSpPr>
        <p:spPr>
          <a:xfrm>
            <a:off x="506933" y="2418150"/>
            <a:ext cx="11166258" cy="46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git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설정을 변경하는 것으로 전역으로 사용자의 이름과 이메일 주소를 설정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일종의 로그인 기능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C87E39B-882B-7927-C9F6-15CC83F7C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700984"/>
              </p:ext>
            </p:extLst>
          </p:nvPr>
        </p:nvGraphicFramePr>
        <p:xfrm>
          <a:off x="552216" y="4522553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8458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15909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명령어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add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코드 수정 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변경 사항을 모두 준비하는 단계를 말하며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`.`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은 현재 디렉토리를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 commit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이전 단계에서 변경 사항으로 새로운 변경 사항으로 새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커밋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push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커밋된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변경 사항을 원격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저장소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Github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업로드 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63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26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717511" y="2333138"/>
            <a:ext cx="6756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강의 대상 및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043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647A53-7B53-948E-C992-FDA6B1273193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925554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4568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설치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724296F-F79D-8876-2694-DCC8EE119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254419"/>
              </p:ext>
            </p:extLst>
          </p:nvPr>
        </p:nvGraphicFramePr>
        <p:xfrm>
          <a:off x="581572" y="1495434"/>
          <a:ext cx="10943678" cy="46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46730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pip install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name_of_library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1B86410-DCBB-F492-3A11-B9CD7F5E7745}"/>
              </a:ext>
            </a:extLst>
          </p:cNvPr>
          <p:cNvSpPr txBox="1"/>
          <p:nvPr/>
        </p:nvSpPr>
        <p:spPr>
          <a:xfrm>
            <a:off x="506933" y="847053"/>
            <a:ext cx="11166258" cy="46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라이브러리 설치방법 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(pip)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D17E506-BF1A-A51B-8E02-5E3967915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927216"/>
              </p:ext>
            </p:extLst>
          </p:nvPr>
        </p:nvGraphicFramePr>
        <p:xfrm>
          <a:off x="581572" y="2984997"/>
          <a:ext cx="10943678" cy="46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46730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pip install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name_of_library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버전번호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A191D5C-DC3D-A6B6-AA74-B6149288A9D9}"/>
              </a:ext>
            </a:extLst>
          </p:cNvPr>
          <p:cNvSpPr txBox="1"/>
          <p:nvPr/>
        </p:nvSpPr>
        <p:spPr>
          <a:xfrm>
            <a:off x="506933" y="2336616"/>
            <a:ext cx="11166258" cy="46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라이브러리 설치방법 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특정버전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05B858B-4708-C079-2B95-CEF37BBB3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06065"/>
              </p:ext>
            </p:extLst>
          </p:nvPr>
        </p:nvGraphicFramePr>
        <p:xfrm>
          <a:off x="587510" y="4938079"/>
          <a:ext cx="10943678" cy="46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46730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pip install -r requirements.txt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444820-FDA1-E2A4-8937-1D4461A29598}"/>
              </a:ext>
            </a:extLst>
          </p:cNvPr>
          <p:cNvSpPr txBox="1"/>
          <p:nvPr/>
        </p:nvSpPr>
        <p:spPr>
          <a:xfrm>
            <a:off x="506933" y="3870327"/>
            <a:ext cx="1116625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라이브러리 설치방법 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(requirements.txt)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requirements.txt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파일에 설치할 라이브러리 목록을 작성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744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4568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설치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43988-A7B3-94EC-5BFA-BF596DCA3615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2783592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832927" y="2333138"/>
            <a:ext cx="6526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기초 문법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539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자료형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13071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(Number)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057013"/>
              </p:ext>
            </p:extLst>
          </p:nvPr>
        </p:nvGraphicFramePr>
        <p:xfrm>
          <a:off x="581572" y="1495433"/>
          <a:ext cx="5966373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558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078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표현 예시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2, 3, 123, 1345, 0, -123, -1, -2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(float)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12.34,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456.189, 1.2e+5*, 1.2e-5**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99756" y="1393320"/>
                <a:ext cx="2821029" cy="754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  <a:sym typeface="Wingdings 2" panose="05020102010507070707" pitchFamily="18" charset="2"/>
                  </a:rPr>
                  <a:t> </a:t>
                </a:r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Scientific Notation</a:t>
                </a:r>
              </a:p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*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1.2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e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+5 = 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1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=120000</m:t>
                    </m:r>
                  </m:oMath>
                </a14:m>
                <a:endParaRPr lang="ko-KR" altLang="en-US" sz="1400" dirty="0">
                  <a:latin typeface="+mj-lt"/>
                  <a:ea typeface="D2Coding" panose="020B0609020101020101" pitchFamily="49" charset="-127"/>
                </a:endParaRPr>
              </a:p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**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1.2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e</m:t>
                    </m:r>
                    <m:r>
                      <m:rPr>
                        <m:nor/>
                      </m:rPr>
                      <a:rPr lang="en-US" altLang="ko-KR" sz="1400" b="0" i="0" dirty="0" smtClean="0">
                        <a:latin typeface="+mj-lt"/>
                        <a:ea typeface="D2Coding" panose="020B0609020101020101" pitchFamily="49" charset="-127"/>
                      </a:rPr>
                      <m:t>−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5 = 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1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=0.000012</m:t>
                    </m:r>
                  </m:oMath>
                </a14:m>
                <a:endParaRPr lang="ko-KR" altLang="en-US" sz="1400" dirty="0">
                  <a:latin typeface="+mj-lt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756" y="1393320"/>
                <a:ext cx="2821029" cy="754694"/>
              </a:xfrm>
              <a:prstGeom prst="rect">
                <a:avLst/>
              </a:prstGeom>
              <a:blipFill>
                <a:blip r:embed="rId2"/>
                <a:stretch>
                  <a:fillRect l="-648" t="-2439" b="-8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477577" y="2748502"/>
            <a:ext cx="19239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(String)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631277"/>
              </p:ext>
            </p:extLst>
          </p:nvPr>
        </p:nvGraphicFramePr>
        <p:xfrm>
          <a:off x="552216" y="3396882"/>
          <a:ext cx="983003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613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3439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기능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더하기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더하기 순서대로 문자열을 하나로 연결한다는 것을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곱하기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문자열을 반복해서 연결하는 것을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인덱싱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위치에 있는 문자만 지정하여 일부를 추출함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인덱스번호는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번째부터 시작함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336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슬라이싱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위치에 있는 범위를 지정하여 전체 또는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 이상의 문자를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63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949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문자열 주요 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메서드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임의의 문자열이 저장된 객체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049100"/>
              </p:ext>
            </p:extLst>
          </p:nvPr>
        </p:nvGraphicFramePr>
        <p:xfrm>
          <a:off x="581572" y="1495433"/>
          <a:ext cx="10943678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988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273798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문자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몇 개가 있는지 확인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a.find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문자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첫번째로 등장한 위치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인덱스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번호를 확인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a.upper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영어 문자를 대문자로 변환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a.lower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영어 문자를 소문자로 변환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a.lstrip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왼쪽에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14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오른쪽에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27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양쪽에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22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a.replace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(“x”, “y”)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문자열에 포함된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변경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043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‘,’join(a)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기존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(a)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특정 문자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,)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문자열 사이마다 삽입할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a.split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문자열을 특정 조건에 따라 나눠서 다수의 문자열로 구성된 리스트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자료형으로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변경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611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850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720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리스트는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자료형을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하나의 집합으로 구성할 수 있음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371063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[2,4,6,8,10]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[1, 2, 3, 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’]] #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중첩리스트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(Nested List)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1, 2, 3]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915507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문자열과 마찬가지로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더하기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곱하기 같은 사칙연산을 활용해서 리스트를 합치거나 반복 가능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190406"/>
              </p:ext>
            </p:extLst>
          </p:nvPr>
        </p:nvGraphicFramePr>
        <p:xfrm>
          <a:off x="581572" y="4138562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[1, 2, 3]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 = [4, 5, 6]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 = a + b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c * 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print(d)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975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22931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문자열과 마찬가지로 인덱싱과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중첩된 리스트에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대해서도 인덱싱과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4268"/>
              </p:ext>
            </p:extLst>
          </p:nvPr>
        </p:nvGraphicFramePr>
        <p:xfrm>
          <a:off x="581572" y="1878837"/>
          <a:ext cx="10943678" cy="1874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[1, 2, 3, [“a”, “b”, “c”, “d”]]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 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print(a[3][0]) #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중첩된 리스트 인덱싱 및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슬라이싱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827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379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[1, 2, 3, ['a', 'b', 'c', 'd']]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600" b="0" dirty="0">
                          <a:solidFill>
                            <a:schemeClr val="dk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629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605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857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990439"/>
              </p:ext>
            </p:extLst>
          </p:nvPr>
        </p:nvGraphicFramePr>
        <p:xfrm>
          <a:off x="581572" y="1495433"/>
          <a:ext cx="10943678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65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71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a.append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리스트의 맨 마지막 요소 위치에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라는 요소를 추가한다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a.sort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리스트의 요소들을 정렬하는 함수가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 내의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값의 위치에 해당하는 인덱스 값을 반환한다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a.insert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y)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인덱스 번호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특정 값으로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인덱스 위치에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값을 추가한다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a.remove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의미하며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값을 제거한다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14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a.pop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인덱스 번호를 의미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해당 인덱스의 값을 반환하며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제거한다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27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특정요소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개수를 계산한다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2221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6182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임의의 리스트가 저장된 객체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81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9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튜플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(Tuple)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5697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튜플과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리스트는 비슷한 역할을 수행함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대괄호가 아닌 소괄호를 사용해야 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241663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2, 3)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(1, )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1, 2, 3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 2, 3, (‘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’)) #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중첩튜플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(Nested Tuple)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1, 2, 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8945077" cy="207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리스트와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마찬가지로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더하기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곱하기 같은 사칙연산을 활용해서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튜플을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합치거나 반복 가능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인덱싱과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리스트와의 가장 큰 차이점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요소의 생성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삭제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수정 가능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요소 변경 불가능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44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강의 주요 대상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A1C78-DC95-91C9-CC39-7A284EF2C5E2}"/>
              </a:ext>
            </a:extLst>
          </p:cNvPr>
          <p:cNvSpPr txBox="1"/>
          <p:nvPr/>
        </p:nvSpPr>
        <p:spPr>
          <a:xfrm>
            <a:off x="1062201" y="2990322"/>
            <a:ext cx="1944763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입문자</a:t>
            </a:r>
            <a:endParaRPr lang="ko-KR" altLang="en-US" sz="5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8C07E-327F-553F-4E26-0BF244685DB7}"/>
              </a:ext>
            </a:extLst>
          </p:cNvPr>
          <p:cNvSpPr txBox="1"/>
          <p:nvPr/>
        </p:nvSpPr>
        <p:spPr>
          <a:xfrm>
            <a:off x="4061619" y="2990322"/>
            <a:ext cx="3241272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국비교육생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E79E1-4968-F02B-F7F4-3D9DBE65825F}"/>
              </a:ext>
            </a:extLst>
          </p:cNvPr>
          <p:cNvSpPr txBox="1"/>
          <p:nvPr/>
        </p:nvSpPr>
        <p:spPr>
          <a:xfrm>
            <a:off x="8130382" y="2990322"/>
            <a:ext cx="3241272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취업준비생</a:t>
            </a:r>
          </a:p>
        </p:txBody>
      </p:sp>
    </p:spTree>
    <p:extLst>
      <p:ext uri="{BB962C8B-B14F-4D97-AF65-F5344CB8AC3E}">
        <p14:creationId xmlns:p14="http://schemas.microsoft.com/office/powerpoint/2010/main" val="672922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157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딕셔너리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(Dictionary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718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키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(Key)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값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(Value)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이루어진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120967"/>
              </p:ext>
            </p:extLst>
          </p:nvPr>
        </p:nvGraphicFramePr>
        <p:xfrm>
          <a:off x="581572" y="1495433"/>
          <a:ext cx="10943678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{‘name’ : ‘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evan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‘age’ : 30, ‘birth’ : [4, 30]}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2006128"/>
            <a:ext cx="50858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값을 구하기 위해서는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Key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활용해야 함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747765"/>
              </p:ext>
            </p:extLst>
          </p:nvPr>
        </p:nvGraphicFramePr>
        <p:xfrm>
          <a:off x="581572" y="2653814"/>
          <a:ext cx="10943678" cy="1874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{'name' : '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evan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'age' : 30, 'birth' : [4, 30]}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print(a['name'])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 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print(a['birth'])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827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379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evan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[4, 30]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629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940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468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딕셔너리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(Dictionary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-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3786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메서드는 다음과 같음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a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임의의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딕셔너리로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저장된 객체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752560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65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71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a.keys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(Key)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리스트를 추출할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(Value)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리스트를 추출할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a.items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Key,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Value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튜플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구조로 묶고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리스트로 추출할 수 있음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a.get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(x, y)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키가 존재하지 않을 때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 반환하도록 처리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256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0108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If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테스트하여 참이면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if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아니면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elif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테스트하여 참이면 코드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065266"/>
              </p:ext>
            </p:extLst>
          </p:nvPr>
        </p:nvGraphicFramePr>
        <p:xfrm>
          <a:off x="581572" y="1495433"/>
          <a:ext cx="10943678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조건문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#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들여쓰기는 공백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(Spacebar)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또는 탭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(Tab)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elif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조건문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547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else: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940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52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[1, 2, 3]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50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04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753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05857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작성 방법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74963"/>
              </p:ext>
            </p:extLst>
          </p:nvPr>
        </p:nvGraphicFramePr>
        <p:xfrm>
          <a:off x="581572" y="1495433"/>
          <a:ext cx="1094367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3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4293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조건문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표현 방법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조건문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&lt;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작다면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&gt;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크다면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==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같다면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!=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같지 않다면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&gt;=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크거나 같다면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&lt;=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작거나 같다면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83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9594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비교 연산자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(AND)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818161"/>
              </p:ext>
            </p:extLst>
          </p:nvPr>
        </p:nvGraphicFramePr>
        <p:xfrm>
          <a:off x="581572" y="1495433"/>
          <a:ext cx="47742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914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3426626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Result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733562" y="847053"/>
            <a:ext cx="279595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비교 연산자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(OR)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099234"/>
              </p:ext>
            </p:extLst>
          </p:nvPr>
        </p:nvGraphicFramePr>
        <p:xfrm>
          <a:off x="6808201" y="1495433"/>
          <a:ext cx="47742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914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3426626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Result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282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not x : x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 거짓이면 참이다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474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50397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while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반복문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조건문이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참인 동안에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while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아래의 문장을 반복해서 수행함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79395"/>
              </p:ext>
            </p:extLst>
          </p:nvPr>
        </p:nvGraphicFramePr>
        <p:xfrm>
          <a:off x="581572" y="1495433"/>
          <a:ext cx="1094367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en-US" altLang="ko-KR" sz="1600" b="1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while a &lt; 3: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print(f’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{a}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.’)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a = a + 1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547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print(“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“)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917285"/>
              </p:ext>
            </p:extLst>
          </p:nvPr>
        </p:nvGraphicFramePr>
        <p:xfrm>
          <a:off x="581572" y="4091313"/>
          <a:ext cx="10943678" cy="1249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4048443490"/>
                    </a:ext>
                  </a:extLst>
                </a:gridCol>
              </a:tblGrid>
              <a:tr h="182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14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74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04635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for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반복문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번째 인덱스부터 마지막 인덱스까지 차례로 변수에 대입되어 명령문이 실행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418830"/>
              </p:ext>
            </p:extLst>
          </p:nvPr>
        </p:nvGraphicFramePr>
        <p:xfrm>
          <a:off x="581572" y="1495433"/>
          <a:ext cx="10943678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numbers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[100, 200, 300]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numbers: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print(“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“)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607392"/>
              </p:ext>
            </p:extLst>
          </p:nvPr>
        </p:nvGraphicFramePr>
        <p:xfrm>
          <a:off x="581572" y="3720473"/>
          <a:ext cx="10943678" cy="1249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4048443490"/>
                    </a:ext>
                  </a:extLst>
                </a:gridCol>
              </a:tblGrid>
              <a:tr h="182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14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72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8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사용자 정의 함수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8251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def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함수 이름을 임의로 만들고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이름 뒤 괄호 안의 매개변수는 입력으로 전달되는 값을 받는 변수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178142"/>
              </p:ext>
            </p:extLst>
          </p:nvPr>
        </p:nvGraphicFramePr>
        <p:xfrm>
          <a:off x="581572" y="1495433"/>
          <a:ext cx="10943678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함수이름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매개변수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매개변수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2, …)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return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결괏값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933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Python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기초문법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43988-A7B3-94EC-5BFA-BF596DCA3615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1557548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11890" y="2333138"/>
            <a:ext cx="11796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데이터 분석 라이브러리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14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강의 주요 성과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BA698F-AFFB-CCCA-6302-E2830D590E9D}"/>
              </a:ext>
            </a:extLst>
          </p:cNvPr>
          <p:cNvSpPr txBox="1"/>
          <p:nvPr/>
        </p:nvSpPr>
        <p:spPr>
          <a:xfrm>
            <a:off x="1709132" y="5248281"/>
            <a:ext cx="2477601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파이썬 기초 문법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D3533-9FBE-7F74-B74A-DFE2B8DB4726}"/>
              </a:ext>
            </a:extLst>
          </p:cNvPr>
          <p:cNvSpPr txBox="1"/>
          <p:nvPr/>
        </p:nvSpPr>
        <p:spPr>
          <a:xfrm>
            <a:off x="2559685" y="4393541"/>
            <a:ext cx="3254096" cy="5198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기초통계</a:t>
            </a:r>
            <a:r>
              <a:rPr lang="en-US" altLang="ko-KR" sz="3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, </a:t>
            </a:r>
            <a:r>
              <a:rPr lang="ko-KR" altLang="en-US" sz="32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머신러닝</a:t>
            </a:r>
            <a:endParaRPr lang="ko-KR" altLang="en-US" sz="32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55145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92398D-5C1D-CC11-BFFF-9C9E038393A9}"/>
              </a:ext>
            </a:extLst>
          </p:cNvPr>
          <p:cNvSpPr txBox="1"/>
          <p:nvPr/>
        </p:nvSpPr>
        <p:spPr>
          <a:xfrm>
            <a:off x="4031562" y="3613712"/>
            <a:ext cx="4024500" cy="5849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Streamlit</a:t>
            </a:r>
            <a:r>
              <a:rPr lang="en-US" altLang="ko-KR" sz="3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ko-KR" altLang="en-US" sz="3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대시보드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8F8B58-EC49-E5DF-0772-CF6EE2DF57E5}"/>
              </a:ext>
            </a:extLst>
          </p:cNvPr>
          <p:cNvSpPr txBox="1"/>
          <p:nvPr/>
        </p:nvSpPr>
        <p:spPr>
          <a:xfrm>
            <a:off x="4995858" y="2768865"/>
            <a:ext cx="5975034" cy="6498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Google Cloud Platform</a:t>
            </a:r>
            <a:endParaRPr lang="ko-KR" altLang="en-US" sz="4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55145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C5BE6B-3AAE-F4DA-0CCE-2BD9D167D78C}"/>
              </a:ext>
            </a:extLst>
          </p:cNvPr>
          <p:cNvSpPr txBox="1"/>
          <p:nvPr/>
        </p:nvSpPr>
        <p:spPr>
          <a:xfrm>
            <a:off x="5013228" y="1203230"/>
            <a:ext cx="2632131" cy="7148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1002313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908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sz="160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sz="1600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96" y="2169993"/>
            <a:ext cx="6831723" cy="40007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4096" y="6293374"/>
            <a:ext cx="557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 https://www.w3resource.com/w3r_images/pandas-data-structure.svg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8788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26341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컬럼의 데이터 확인 및 변경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140431-D5CA-2E9E-A4F3-D377DA1F6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110476"/>
              </p:ext>
            </p:extLst>
          </p:nvPr>
        </p:nvGraphicFramePr>
        <p:xfrm>
          <a:off x="602593" y="1413744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776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15915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정수형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소수점을 가지지 않은 숫자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float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실수형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소수점 이하의 값을 가진 숫자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부울형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True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혹은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이루어짐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날짜와 시간 표현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category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카테고리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범주형 변수일 경우 사용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object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&amp;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복합형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위의 형식으로 정할 수 없거나 여러 형식이 섞여 있는 경우 사용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518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92380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45256"/>
              </p:ext>
            </p:extLst>
          </p:nvPr>
        </p:nvGraphicFramePr>
        <p:xfrm>
          <a:off x="602593" y="2701982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data.head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첫번째 행부터 순차적으로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개까지의 행을 반환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data.tail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마지막 행부터 역순으로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개까지의 행을 반환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data.shape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행과 컬럼 정보를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튜플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형태로 반환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data.info()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컬럼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Non-Null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개수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컬럼의 타입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data.describe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숫자형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데이터의 개수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최솟값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최댓값을 표현함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value_counts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해당 컬럼 값의 유형과 건수를 확인할 수 있음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분포도를 확인하는 데 유용함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089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923807" cy="296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작업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 생성과 수정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데이터 삭제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89249"/>
              </p:ext>
            </p:extLst>
          </p:nvPr>
        </p:nvGraphicFramePr>
        <p:xfrm>
          <a:off x="676165" y="3948477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(“column1”, axis=1) # column1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([“column1”, “column2”],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axis=1) # column1, column2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([0, 1, 2],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axis=0) #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행 인덱스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0, 1, 2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114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923807" cy="3376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작업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 생성과 수정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데이터 삭제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조회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컬럼명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논리형 인덱싱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9266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D7AE8-E6AC-CFE6-0115-7023D6546311}"/>
              </a:ext>
            </a:extLst>
          </p:cNvPr>
          <p:cNvSpPr txBox="1"/>
          <p:nvPr/>
        </p:nvSpPr>
        <p:spPr>
          <a:xfrm>
            <a:off x="506933" y="847053"/>
            <a:ext cx="6302944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Input/Output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다양한 파일 읽기 및 쓰기 제공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(CSV, JSON, HTML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SAS, SPSS, SQL, Google </a:t>
            </a: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BigQuery</a:t>
            </a:r>
            <a:r>
              <a:rPr lang="en-US" altLang="ko-KR" baseline="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STATA </a:t>
            </a:r>
            <a:r>
              <a:rPr lang="ko-KR" altLang="en-US" baseline="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등도 제공</a:t>
            </a:r>
            <a:endParaRPr lang="ko-KR" altLang="en-US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7568B2D-E474-AE33-7AAE-CEC865E99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755700"/>
              </p:ext>
            </p:extLst>
          </p:nvPr>
        </p:nvGraphicFramePr>
        <p:xfrm>
          <a:off x="1055076" y="2286968"/>
          <a:ext cx="10280180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39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327393">
                  <a:extLst>
                    <a:ext uri="{9D8B030D-6E8A-4147-A177-3AD203B41FA5}">
                      <a16:colId xmlns:a16="http://schemas.microsoft.com/office/drawing/2014/main" val="725889201"/>
                    </a:ext>
                  </a:extLst>
                </a:gridCol>
                <a:gridCol w="432739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파일구분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Reading Data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Writing Data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pd.read_csv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DataFrame.to_csv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EXCEL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pd.read_excel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DataFrame.to_excel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JSON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pd.read_json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DataFrame.to_json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HTML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pd.read_html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DataFrame.to_html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SQL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pd.read_sql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DataFrame.to_sql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Parquet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pd.read_parquet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DataFrame.to_parquet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HDFT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pd.read_hdf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DataFrame.to_hdf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876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2439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98323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iloc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loc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차이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325962"/>
              </p:ext>
            </p:extLst>
          </p:nvPr>
        </p:nvGraphicFramePr>
        <p:xfrm>
          <a:off x="865352" y="1449267"/>
          <a:ext cx="10033876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1693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01693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iloc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Integer-location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based (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위치 기반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Label(s)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or Boolean Array based (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명칭 기반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data.iloc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column_index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data.loc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row_label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column_label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483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input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형태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integer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List or Array [4, 3, 0]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Slicing 1:7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Boolean Array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input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형태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Single Label 5, ‘a’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List or Array of Label, [“a”, “b”, “c”]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Slicing ‘a’ : ’c’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295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74626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정렬 및 집계함수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565008"/>
              </p:ext>
            </p:extLst>
          </p:nvPr>
        </p:nvGraphicFramePr>
        <p:xfrm>
          <a:off x="602593" y="1449267"/>
          <a:ext cx="1094367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data.sort_values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Series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정렬을 할 때 사용한다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SQL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order by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키워드와 유사함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data.sum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각각 합계가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66638"/>
              </p:ext>
            </p:extLst>
          </p:nvPr>
        </p:nvGraphicFramePr>
        <p:xfrm>
          <a:off x="581572" y="2702336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seaborn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</a:t>
                      </a:r>
                      <a:r>
                        <a:rPr lang="en-US" altLang="ko-KR" sz="1600" b="1" dirty="0" err="1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load_dataset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‘iris’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iris[[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sepal_length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sepal_width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petal_length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]].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72" y="3814857"/>
            <a:ext cx="2201592" cy="10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23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396263"/>
              </p:ext>
            </p:extLst>
          </p:nvPr>
        </p:nvGraphicFramePr>
        <p:xfrm>
          <a:off x="602593" y="1449267"/>
          <a:ext cx="10943679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data.sort_values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Series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정렬을 할 때 사용한다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SQL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order by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키워드와 유사함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data.sum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각각 합계가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data.min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최솟값이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data.max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최댓값이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행의 개수가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data.mean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평균값이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data.median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중간값이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768D6C6-C614-B3C9-1404-5ABD70E20A02}"/>
              </a:ext>
            </a:extLst>
          </p:cNvPr>
          <p:cNvSpPr txBox="1"/>
          <p:nvPr/>
        </p:nvSpPr>
        <p:spPr>
          <a:xfrm>
            <a:off x="506933" y="847053"/>
            <a:ext cx="274626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정렬 및 집계함수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7302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13835"/>
              </p:ext>
            </p:extLst>
          </p:nvPr>
        </p:nvGraphicFramePr>
        <p:xfrm>
          <a:off x="602593" y="1449267"/>
          <a:ext cx="11225992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260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323385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기초 통계량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 각 컬럼의 사분위수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describe(include=[object])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Object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count, unique, top,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freq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출력함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25214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10882CB-56A6-122D-85C8-52B627F44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161858"/>
              </p:ext>
            </p:extLst>
          </p:nvPr>
        </p:nvGraphicFramePr>
        <p:xfrm>
          <a:off x="595101" y="2748290"/>
          <a:ext cx="550089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726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363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seaborn </a:t>
                      </a:r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 = sns.</a:t>
                      </a:r>
                      <a:r>
                        <a:rPr lang="fi-FI" altLang="ko-KR" sz="1600" b="1" dirty="0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load_dataset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fi-FI" altLang="ko-KR" sz="1600" b="1" dirty="0">
                          <a:solidFill>
                            <a:srgbClr val="C44545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"iris"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iris.</a:t>
                      </a:r>
                      <a:r>
                        <a:rPr lang="en-US" altLang="ko-KR" sz="1600" b="1" dirty="0" err="1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(include=[object])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F6C7305-CBA9-3FFF-DE00-3C7168CAB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686" y="3922301"/>
            <a:ext cx="1070073" cy="142082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6C09076-7D21-75B0-3548-AB643839A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445006"/>
              </p:ext>
            </p:extLst>
          </p:nvPr>
        </p:nvGraphicFramePr>
        <p:xfrm>
          <a:off x="6327686" y="2748290"/>
          <a:ext cx="550089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726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363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seaborn </a:t>
                      </a:r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 = sns.</a:t>
                      </a:r>
                      <a:r>
                        <a:rPr lang="fi-FI" altLang="ko-KR" sz="1600" b="1" dirty="0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load_dataset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fi-FI" altLang="ko-KR" sz="1600" b="1" dirty="0">
                          <a:solidFill>
                            <a:srgbClr val="C44545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"iris"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iris.</a:t>
                      </a:r>
                      <a:r>
                        <a:rPr lang="en-US" altLang="ko-KR" sz="1600" b="1" dirty="0" err="1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(include=[object])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FFBB2D05-1880-2E47-C49C-A32E493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01" y="4001359"/>
            <a:ext cx="3727422" cy="2484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301396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요약 및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기술통계량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교재</a:t>
            </a:r>
          </a:p>
        </p:txBody>
      </p:sp>
      <p:pic>
        <p:nvPicPr>
          <p:cNvPr id="2" name="Picture 2" descr="Streamlit으로 프로젝트 한방에 끝내기 with 파이썬">
            <a:extLst>
              <a:ext uri="{FF2B5EF4-FFF2-40B4-BE49-F238E27FC236}">
                <a16:creationId xmlns:a16="http://schemas.microsoft.com/office/drawing/2014/main" id="{575A503E-226D-61D3-E2BA-B7D7EB435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42" y="985519"/>
            <a:ext cx="3690861" cy="5222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323287-61E9-2EFA-61B5-46B31ED42537}"/>
              </a:ext>
            </a:extLst>
          </p:cNvPr>
          <p:cNvSpPr txBox="1"/>
          <p:nvPr/>
        </p:nvSpPr>
        <p:spPr>
          <a:xfrm>
            <a:off x="4953481" y="985519"/>
            <a:ext cx="3926716" cy="26919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2023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월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30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일 출간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초판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파이썬 기초문법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기초통계 및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머신러닝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Streamlit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대시보드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>
              <a:lnSpc>
                <a:spcPct val="110000"/>
              </a:lnSpc>
            </a:pP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2024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월 개정판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Google Cloud Platform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배포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Github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Actions </a:t>
            </a:r>
          </a:p>
        </p:txBody>
      </p:sp>
    </p:spTree>
    <p:extLst>
      <p:ext uri="{BB962C8B-B14F-4D97-AF65-F5344CB8AC3E}">
        <p14:creationId xmlns:p14="http://schemas.microsoft.com/office/powerpoint/2010/main" val="1005381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89884"/>
              </p:ext>
            </p:extLst>
          </p:nvPr>
        </p:nvGraphicFramePr>
        <p:xfrm>
          <a:off x="602593" y="1449267"/>
          <a:ext cx="11225992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54383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668215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df.rename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(columns={‘old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name’:’new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name’})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컬럼명을 변경할 때 사용하는 메서드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25214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10882CB-56A6-122D-85C8-52B627F44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3024"/>
              </p:ext>
            </p:extLst>
          </p:nvPr>
        </p:nvGraphicFramePr>
        <p:xfrm>
          <a:off x="595101" y="2531794"/>
          <a:ext cx="11233484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511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39837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sample_df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sample_df.rename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(columns={'ZN': '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landZone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'})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sample_df.head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129965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rename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26C561-CB7E-E465-31EF-BA0403143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59" y="3337353"/>
            <a:ext cx="3132376" cy="26735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3941BA-BF2E-F7F5-AA59-F3DFE335F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409" y="3321534"/>
            <a:ext cx="3622798" cy="268941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4EDEB1D-1F81-5937-516A-70B1EC2B1921}"/>
              </a:ext>
            </a:extLst>
          </p:cNvPr>
          <p:cNvSpPr/>
          <p:nvPr/>
        </p:nvSpPr>
        <p:spPr>
          <a:xfrm>
            <a:off x="4837872" y="4246119"/>
            <a:ext cx="609600" cy="55098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DD50DAB-7E8D-EDFC-7A37-A12DE1E8C982}"/>
              </a:ext>
            </a:extLst>
          </p:cNvPr>
          <p:cNvSpPr/>
          <p:nvPr/>
        </p:nvSpPr>
        <p:spPr>
          <a:xfrm>
            <a:off x="1897380" y="3424788"/>
            <a:ext cx="482405" cy="37592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23985DA-AFA1-EF05-4D1C-58089CC70857}"/>
              </a:ext>
            </a:extLst>
          </p:cNvPr>
          <p:cNvSpPr/>
          <p:nvPr/>
        </p:nvSpPr>
        <p:spPr>
          <a:xfrm>
            <a:off x="7587222" y="3424788"/>
            <a:ext cx="1005793" cy="37592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20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458010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value_counts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고유 값의 개수를 반환함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2722A4D-3AAA-6046-FE93-F8040C2B3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202241"/>
              </p:ext>
            </p:extLst>
          </p:nvPr>
        </p:nvGraphicFramePr>
        <p:xfrm>
          <a:off x="602593" y="1455487"/>
          <a:ext cx="10943679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6066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830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df.value_counts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(normalize=False)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normalize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설정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객체는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고유값의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상대적인 비율로 조회됨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B88B3B1-DC56-D999-DE17-95BA5E06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706504"/>
              </p:ext>
            </p:extLst>
          </p:nvPr>
        </p:nvGraphicFramePr>
        <p:xfrm>
          <a:off x="595101" y="2337716"/>
          <a:ext cx="5500899" cy="4678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686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994031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4678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: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df_boston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['RAD'].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value_counts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FB6AB42-4A2A-30A5-DCCA-39BEC9B1C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924659"/>
              </p:ext>
            </p:extLst>
          </p:nvPr>
        </p:nvGraphicFramePr>
        <p:xfrm>
          <a:off x="6413831" y="2337716"/>
          <a:ext cx="5500899" cy="4678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686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994031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4678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: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df_boston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['RAD'].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value_counts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(normalize=True)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730E7A9-5772-78BA-042C-618A8D1E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" y="2946150"/>
            <a:ext cx="3898204" cy="30995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E8C7DF9-23C5-9095-213F-D31738A0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831" y="2946150"/>
            <a:ext cx="3384782" cy="309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79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766588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isin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필터링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프레임의 각 요소가 값에 포함되어 있는지 판단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2722A4D-3AAA-6046-FE93-F8040C2B3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706361"/>
              </p:ext>
            </p:extLst>
          </p:nvPr>
        </p:nvGraphicFramePr>
        <p:xfrm>
          <a:off x="602593" y="1455487"/>
          <a:ext cx="10943679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6066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830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df.isin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(values)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iterables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(i.e., List), Series(index),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(index &amp; column labels) or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dict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(keys)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ABC5E95-EE77-0EEC-1954-8BA3AABFC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84913"/>
              </p:ext>
            </p:extLst>
          </p:nvPr>
        </p:nvGraphicFramePr>
        <p:xfrm>
          <a:off x="595101" y="2406407"/>
          <a:ext cx="1123348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511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39837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numbers = [1.0, 7.0]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filtered_df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df_boston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df_boston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['RAD'].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isin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(numbers)]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filtered_df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[['CRIM', 'RAD']].head(6)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6067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3EBC409-B8D5-7534-9621-7554678D1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341"/>
          <a:stretch/>
        </p:blipFill>
        <p:spPr>
          <a:xfrm>
            <a:off x="602593" y="3598841"/>
            <a:ext cx="1906145" cy="29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31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450805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 데이터 처리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날짜와 시간을 다루기 위해서는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 활용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 형식으로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변환방법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446943"/>
              </p:ext>
            </p:extLst>
          </p:nvPr>
        </p:nvGraphicFramePr>
        <p:xfrm>
          <a:off x="581572" y="2268703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pd.to_datetime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[‘date’], format=“%Y-%m-%d %H:%M:%S”)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75672E-1C1E-42E1-54F8-FB3DEBF25067}"/>
              </a:ext>
            </a:extLst>
          </p:cNvPr>
          <p:cNvSpPr txBox="1"/>
          <p:nvPr/>
        </p:nvSpPr>
        <p:spPr>
          <a:xfrm>
            <a:off x="506933" y="2796438"/>
            <a:ext cx="2876108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 사용 예시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DC7BF3-160E-6866-1A8F-CBBCAEAAE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741481"/>
              </p:ext>
            </p:extLst>
          </p:nvPr>
        </p:nvGraphicFramePr>
        <p:xfrm>
          <a:off x="602593" y="3855529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9858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4509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year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연도를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month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월을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일을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20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hour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시간을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5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weekday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날짜의 요일을 추출함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(Monday = 0, Sunday=6)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22913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 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https://pandas.pydata.org/docs/reference/series.html#datetimelike-properties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B8499F-094F-F802-FF2F-B1F696425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289029"/>
              </p:ext>
            </p:extLst>
          </p:nvPr>
        </p:nvGraphicFramePr>
        <p:xfrm>
          <a:off x="581572" y="3308220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</a:t>
                      </a:r>
                      <a:r>
                        <a:rPr lang="en-US" altLang="ko-KR" sz="1600" b="1" dirty="0" err="1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year</a:t>
                      </a:r>
                      <a:endParaRPr lang="ko-KR" altLang="en-US" sz="1600" b="1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7531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8DAB7-0DF2-65D1-1B00-0893B4F1638A}"/>
              </a:ext>
            </a:extLst>
          </p:cNvPr>
          <p:cNvSpPr txBox="1"/>
          <p:nvPr/>
        </p:nvSpPr>
        <p:spPr>
          <a:xfrm>
            <a:off x="506933" y="820600"/>
            <a:ext cx="9209572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날짜 또는 시간 간의 차이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즉 기간을 표현함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(i.e.,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출발시간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도착시간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연산 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r>
              <a:rPr lang="en-US" altLang="ko-KR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로 자동 변환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1A19D4-32BC-E452-67D6-436DAFCAB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160573"/>
              </p:ext>
            </p:extLst>
          </p:nvPr>
        </p:nvGraphicFramePr>
        <p:xfrm>
          <a:off x="506933" y="2207737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이동시간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도착시간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 -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출발시간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81F74A2-4EDB-F89E-D0D8-485D0F75C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90"/>
          <a:stretch/>
        </p:blipFill>
        <p:spPr>
          <a:xfrm>
            <a:off x="506933" y="2655518"/>
            <a:ext cx="4400347" cy="38343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EBDE7E-E68F-AEE0-8069-A8862380099F}"/>
              </a:ext>
            </a:extLst>
          </p:cNvPr>
          <p:cNvSpPr/>
          <p:nvPr/>
        </p:nvSpPr>
        <p:spPr>
          <a:xfrm>
            <a:off x="2926080" y="5809129"/>
            <a:ext cx="1183341" cy="1398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0282DD-B941-3D43-544F-3BD935F418A4}"/>
              </a:ext>
            </a:extLst>
          </p:cNvPr>
          <p:cNvSpPr/>
          <p:nvPr/>
        </p:nvSpPr>
        <p:spPr>
          <a:xfrm>
            <a:off x="601980" y="4089866"/>
            <a:ext cx="3441383" cy="2154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934C13-9393-BDA3-50CD-A23C587D1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30"/>
          <a:stretch/>
        </p:blipFill>
        <p:spPr>
          <a:xfrm>
            <a:off x="5641761" y="4089866"/>
            <a:ext cx="3145003" cy="75800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8820FC-89A8-2D24-76E1-088063C0C04B}"/>
              </a:ext>
            </a:extLst>
          </p:cNvPr>
          <p:cNvSpPr/>
          <p:nvPr/>
        </p:nvSpPr>
        <p:spPr>
          <a:xfrm>
            <a:off x="7937389" y="4673600"/>
            <a:ext cx="825611" cy="1742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0455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8DAB7-0DF2-65D1-1B00-0893B4F1638A}"/>
              </a:ext>
            </a:extLst>
          </p:cNvPr>
          <p:cNvSpPr txBox="1"/>
          <p:nvPr/>
        </p:nvSpPr>
        <p:spPr>
          <a:xfrm>
            <a:off x="506933" y="820600"/>
            <a:ext cx="9209572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날짜 또는 시간 간의 차이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즉 기간을 표현함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(i.e.,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출발시간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도착시간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연산 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r>
              <a:rPr lang="en-US" altLang="ko-KR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로 자동 변환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1A19D4-32BC-E452-67D6-436DAFCAB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641507"/>
              </p:ext>
            </p:extLst>
          </p:nvPr>
        </p:nvGraphicFramePr>
        <p:xfrm>
          <a:off x="506933" y="3597069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이동시간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</a:t>
                      </a:r>
                      <a:r>
                        <a:rPr lang="en-US" altLang="ko-KR" sz="16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days</a:t>
                      </a:r>
                      <a:endParaRPr lang="en-US" altLang="ko-KR" sz="1600" b="1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950F02C-E4FC-EB7E-9FB1-932159D19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220312"/>
              </p:ext>
            </p:extLst>
          </p:nvPr>
        </p:nvGraphicFramePr>
        <p:xfrm>
          <a:off x="506933" y="4134233"/>
          <a:ext cx="1094367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4950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739417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days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total_seconds</a:t>
                      </a:r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5400(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= hours * 3600 + minutes * 60 + seconds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dt.total_seconds</a:t>
                      </a:r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/ 60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90(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= 5400 / 60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510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dt.total_seconds</a:t>
                      </a:r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/ (60 * 60)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1.5(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= 5400 / (60 * 60)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20878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 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https://pandas.pydata.org/docs/reference/api/pandas.Timedelta.html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2BEB800-092B-43EB-99C2-98A14E5F8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30"/>
          <a:stretch/>
        </p:blipFill>
        <p:spPr>
          <a:xfrm>
            <a:off x="506933" y="2204270"/>
            <a:ext cx="4872081" cy="117426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233319-73E2-BDE6-9966-F03B747FD0B3}"/>
              </a:ext>
            </a:extLst>
          </p:cNvPr>
          <p:cNvSpPr/>
          <p:nvPr/>
        </p:nvSpPr>
        <p:spPr>
          <a:xfrm>
            <a:off x="4026869" y="3109701"/>
            <a:ext cx="1352145" cy="2688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5186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8DAB7-0DF2-65D1-1B00-0893B4F1638A}"/>
              </a:ext>
            </a:extLst>
          </p:cNvPr>
          <p:cNvSpPr txBox="1"/>
          <p:nvPr/>
        </p:nvSpPr>
        <p:spPr>
          <a:xfrm>
            <a:off x="506933" y="820600"/>
            <a:ext cx="5396029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shift()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인덱스는 그대로 두고 데이터만 이동이 가능함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현재 기준 앞으로 또는 지정된 기간만큼 이동함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1A19D4-32BC-E452-67D6-436DAFCAB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103085"/>
              </p:ext>
            </p:extLst>
          </p:nvPr>
        </p:nvGraphicFramePr>
        <p:xfrm>
          <a:off x="602593" y="3567657"/>
          <a:ext cx="10943678" cy="579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['shifted_v1']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['price'].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shift(periods=1, </a:t>
                      </a:r>
                      <a:r>
                        <a:rPr lang="en-US" altLang="ko-KR" sz="16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=0)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astype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(int)</a:t>
                      </a:r>
                    </a:p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['shifted_v2']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['price'].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shift(periods=2, </a:t>
                      </a:r>
                      <a:r>
                        <a:rPr lang="en-US" altLang="ko-KR" sz="16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=0)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astype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(int)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B30237F-F81D-24E9-3F49-55F0511C2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" y="4260873"/>
            <a:ext cx="7668990" cy="185622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FF3FF5C-03AA-660B-CBFE-D96076A0B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169711"/>
              </p:ext>
            </p:extLst>
          </p:nvPr>
        </p:nvGraphicFramePr>
        <p:xfrm>
          <a:off x="602593" y="2233578"/>
          <a:ext cx="1094367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8815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355522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df.shift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(periods=1,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=object, optional)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periods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이동할 기간의 숫자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양수 또는 음수가 올 수 있음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실행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발생할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채워주는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scala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5869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69565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groupby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2C212F8-CB60-B277-7603-67B5849C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61" r="7313" b="4301"/>
          <a:stretch/>
        </p:blipFill>
        <p:spPr>
          <a:xfrm>
            <a:off x="904672" y="1501293"/>
            <a:ext cx="5083603" cy="42963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AB38E4-8BBE-D3A0-5356-6D95483F9BE3}"/>
              </a:ext>
            </a:extLst>
          </p:cNvPr>
          <p:cNvSpPr txBox="1"/>
          <p:nvPr/>
        </p:nvSpPr>
        <p:spPr>
          <a:xfrm>
            <a:off x="807690" y="6078512"/>
            <a:ext cx="5924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https://jakevdp.github.io/blog/2017/03/22/group-by-from-scratch/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122445"/>
              </p:ext>
            </p:extLst>
          </p:nvPr>
        </p:nvGraphicFramePr>
        <p:xfrm>
          <a:off x="6331527" y="1449267"/>
          <a:ext cx="5214745" cy="4450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807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3316672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count()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값의 개수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값들의 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최솟값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최댓값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median()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중앙값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05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quantile()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분위수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81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first()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첫번째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90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last()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마지막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8660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331527" y="847053"/>
            <a:ext cx="164019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집계함수 종류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6774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308DC07-FA50-0CF0-6815-F3FB8E48A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59792"/>
              </p:ext>
            </p:extLst>
          </p:nvPr>
        </p:nvGraphicFramePr>
        <p:xfrm>
          <a:off x="676165" y="1413744"/>
          <a:ext cx="550089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726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363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tips.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groupby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‘sex’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‘smoker’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).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mean_bill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= 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total_bill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‘mean’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61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median_tip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‘tip’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‘median’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08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).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reset_index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69565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groupby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D3D749-E12C-4869-95B6-4EB10CAC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817" y="1413744"/>
            <a:ext cx="4405318" cy="22616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73E800-9F86-731B-8C21-480619F2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645" y="3779333"/>
            <a:ext cx="4454419" cy="2387671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53D8BEF-5828-3EC0-646F-163C9916FF66}"/>
              </a:ext>
            </a:extLst>
          </p:cNvPr>
          <p:cNvSpPr/>
          <p:nvPr/>
        </p:nvSpPr>
        <p:spPr>
          <a:xfrm>
            <a:off x="1618390" y="2522688"/>
            <a:ext cx="1168400" cy="37592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FA2BE77-F704-0614-A149-04D98F9AC872}"/>
              </a:ext>
            </a:extLst>
          </p:cNvPr>
          <p:cNvSpPr/>
          <p:nvPr/>
        </p:nvSpPr>
        <p:spPr>
          <a:xfrm>
            <a:off x="3803904" y="3868741"/>
            <a:ext cx="1131824" cy="37592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481C74D-5596-2D72-18BB-B86765DA9E11}"/>
              </a:ext>
            </a:extLst>
          </p:cNvPr>
          <p:cNvCxnSpPr/>
          <p:nvPr/>
        </p:nvCxnSpPr>
        <p:spPr>
          <a:xfrm>
            <a:off x="1618390" y="2710648"/>
            <a:ext cx="2185514" cy="1346053"/>
          </a:xfrm>
          <a:prstGeom prst="bentConnector3">
            <a:avLst>
              <a:gd name="adj1" fmla="val -10806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01E3A19-E0EE-AD34-954A-D01BD0C2BBEE}"/>
              </a:ext>
            </a:extLst>
          </p:cNvPr>
          <p:cNvSpPr/>
          <p:nvPr/>
        </p:nvSpPr>
        <p:spPr>
          <a:xfrm>
            <a:off x="1618390" y="2892776"/>
            <a:ext cx="1168400" cy="37592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A99AD42-BE5F-5282-BFAE-4678DC906F0B}"/>
              </a:ext>
            </a:extLst>
          </p:cNvPr>
          <p:cNvSpPr/>
          <p:nvPr/>
        </p:nvSpPr>
        <p:spPr>
          <a:xfrm>
            <a:off x="4972196" y="3868741"/>
            <a:ext cx="1168400" cy="37592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55B26F8-22C1-FC11-AEF6-AE79BDEDA2E7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rot="16200000" flipH="1">
            <a:off x="3579471" y="1891815"/>
            <a:ext cx="600045" cy="3353806"/>
          </a:xfrm>
          <a:prstGeom prst="bentConnector3">
            <a:avLst>
              <a:gd name="adj1" fmla="val 7641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624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07320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처리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컬럼에 값이 없는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Null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처리하지 않으면 작동하지 않으므로 이 값을 반드시 다른 값으로 대체해야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811412"/>
              </p:ext>
            </p:extLst>
          </p:nvPr>
        </p:nvGraphicFramePr>
        <p:xfrm>
          <a:off x="602593" y="2152408"/>
          <a:ext cx="10943679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data.isna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여부를 확인하는 함수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반환값은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True/False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data.fillna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채우는 함수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결측값이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포함된 모든 행을 삭제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CA6D98C-DA81-9347-7B3F-C049F7DAA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671289"/>
              </p:ext>
            </p:extLst>
          </p:nvPr>
        </p:nvGraphicFramePr>
        <p:xfrm>
          <a:off x="602593" y="3776317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몸무게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몸무게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'].</a:t>
                      </a:r>
                      <a:r>
                        <a:rPr lang="en-US" altLang="ko-KR" sz="1600" b="0" dirty="0" err="1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몸무게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'].</a:t>
                      </a:r>
                      <a:r>
                        <a:rPr lang="en-US" altLang="ko-KR" sz="1600" b="0" dirty="0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26910ED-965F-F84C-F31B-8FD72ABE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32" y="4374870"/>
            <a:ext cx="2357822" cy="21148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A4EDA9-0B67-2AA1-F50E-C80E36F00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72" y="4374870"/>
            <a:ext cx="2357822" cy="209346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0E91A9A-89AF-FABF-826E-171C363A798E}"/>
              </a:ext>
            </a:extLst>
          </p:cNvPr>
          <p:cNvSpPr/>
          <p:nvPr/>
        </p:nvSpPr>
        <p:spPr>
          <a:xfrm>
            <a:off x="1816314" y="5286375"/>
            <a:ext cx="501435" cy="29527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FDE4B3-AA4C-DBAE-5AD4-C65BA2EB97C2}"/>
              </a:ext>
            </a:extLst>
          </p:cNvPr>
          <p:cNvSpPr/>
          <p:nvPr/>
        </p:nvSpPr>
        <p:spPr>
          <a:xfrm>
            <a:off x="5124664" y="5302250"/>
            <a:ext cx="501435" cy="29527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44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4208303" y="2333138"/>
            <a:ext cx="37753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강사 소개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1779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268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재구조화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pivot_table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많은 양의 데이터에서 필요한 자료만을 뽑아 데이터를 재구조화 할 수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183772"/>
              </p:ext>
            </p:extLst>
          </p:nvPr>
        </p:nvGraphicFramePr>
        <p:xfrm>
          <a:off x="602593" y="1818599"/>
          <a:ext cx="10943679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777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7590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df.pivot_table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(index=["ID"], columns=["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"], values = "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성적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aggfunc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="sum")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index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인덱스로 지정할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두 개 이상이면 리스트로 입력할 것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컬럼으로 지정할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범주형 변수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활용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columns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값이 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수치형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변수 활용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99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aggfunc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집계함수를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사용할 경우 지정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" y="3813348"/>
            <a:ext cx="1403707" cy="256986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267747" y="4555453"/>
            <a:ext cx="641708" cy="9005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902" y="4348409"/>
            <a:ext cx="1047896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88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9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재구조화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melt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피벗테이블의 반대 개념으로 생각하면 된다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79894"/>
              </p:ext>
            </p:extLst>
          </p:nvPr>
        </p:nvGraphicFramePr>
        <p:xfrm>
          <a:off x="602593" y="1818599"/>
          <a:ext cx="10943679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72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246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df.melt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id_vars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[“ID”],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var_name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“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value_name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“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성적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id_vars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 테이블에서 인덱스가 될 컬럼의 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var_name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variable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변수의 이름으로 지정할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value_name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변수의 이름으로 지정할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>
            <a:off x="2267747" y="4555453"/>
            <a:ext cx="641708" cy="9005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25" y="4348409"/>
            <a:ext cx="1047896" cy="1314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222" y="4281724"/>
            <a:ext cx="1181265" cy="1448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4738254" y="4404807"/>
            <a:ext cx="61286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테이블에서 집계된 값을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원래값으로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재분리하는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것은 아님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8965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E704CF-5172-D863-843F-38DF6B34E183}"/>
              </a:ext>
            </a:extLst>
          </p:cNvPr>
          <p:cNvSpPr txBox="1"/>
          <p:nvPr/>
        </p:nvSpPr>
        <p:spPr>
          <a:xfrm>
            <a:off x="228599" y="183284"/>
            <a:ext cx="3568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6999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48343" y="2324821"/>
            <a:ext cx="5455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0026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2" name="Picture 6" descr="https://t1.daumcdn.net/cfile/tistory/2402624054C4EB1629">
            <a:extLst>
              <a:ext uri="{FF2B5EF4-FFF2-40B4-BE49-F238E27FC236}">
                <a16:creationId xmlns:a16="http://schemas.microsoft.com/office/drawing/2014/main" id="{40F1D5C2-281A-E894-FE10-5949B7E5C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4521762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7631B2-660A-7F1B-6232-6AC9057F1519}"/>
              </a:ext>
            </a:extLst>
          </p:cNvPr>
          <p:cNvSpPr txBox="1"/>
          <p:nvPr/>
        </p:nvSpPr>
        <p:spPr>
          <a:xfrm>
            <a:off x="4498412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4893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4" name="Picture 6" descr="https://t1.daumcdn.net/cfile/tistory/2402624054C4EB1629">
            <a:extLst>
              <a:ext uri="{FF2B5EF4-FFF2-40B4-BE49-F238E27FC236}">
                <a16:creationId xmlns:a16="http://schemas.microsoft.com/office/drawing/2014/main" id="{6035C4DD-36DB-C946-357E-1D219AF2A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880369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009F24-215D-5D4C-AFE9-6FC96C9636CB}"/>
              </a:ext>
            </a:extLst>
          </p:cNvPr>
          <p:cNvSpPr txBox="1"/>
          <p:nvPr/>
        </p:nvSpPr>
        <p:spPr>
          <a:xfrm>
            <a:off x="857019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F0B5D1F9-379B-B40F-5DBA-00C2F8E2EEE9}"/>
              </a:ext>
            </a:extLst>
          </p:cNvPr>
          <p:cNvSpPr/>
          <p:nvPr/>
        </p:nvSpPr>
        <p:spPr>
          <a:xfrm>
            <a:off x="9570769" y="2832156"/>
            <a:ext cx="1862891" cy="1193687"/>
          </a:xfrm>
          <a:prstGeom prst="rect">
            <a:avLst/>
          </a:prstGeom>
          <a:solidFill>
            <a:srgbClr val="4DABCF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496612442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6778" y="135494"/>
                          <a:pt x="1447157" y="142502"/>
                          <a:pt x="1707977" y="0"/>
                        </a:cubicBezTo>
                        <a:cubicBezTo>
                          <a:pt x="1747377" y="745597"/>
                          <a:pt x="1575000" y="1361882"/>
                          <a:pt x="1707977" y="1707977"/>
                        </a:cubicBezTo>
                        <a:cubicBezTo>
                          <a:pt x="1311991" y="1697271"/>
                          <a:pt x="482124" y="1665451"/>
                          <a:pt x="0" y="1707977"/>
                        </a:cubicBezTo>
                        <a:cubicBezTo>
                          <a:pt x="-152819" y="1074451"/>
                          <a:pt x="150631" y="531904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614112" y="47911"/>
                          <a:pt x="994278" y="55312"/>
                          <a:pt x="1707977" y="0"/>
                        </a:cubicBezTo>
                        <a:cubicBezTo>
                          <a:pt x="1854007" y="258347"/>
                          <a:pt x="1570266" y="873089"/>
                          <a:pt x="1707977" y="1707977"/>
                        </a:cubicBezTo>
                        <a:cubicBezTo>
                          <a:pt x="1013658" y="1555990"/>
                          <a:pt x="660999" y="1772954"/>
                          <a:pt x="0" y="1707977"/>
                        </a:cubicBezTo>
                        <a:cubicBezTo>
                          <a:pt x="131729" y="1084136"/>
                          <a:pt x="35064" y="4093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통계학자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D8F29822-A980-7CB2-1E47-3341CE76C8B5}"/>
              </a:ext>
            </a:extLst>
          </p:cNvPr>
          <p:cNvSpPr/>
          <p:nvPr/>
        </p:nvSpPr>
        <p:spPr>
          <a:xfrm>
            <a:off x="4264310" y="2832156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간호사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크림전쟁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)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4A13A0EB-7563-00FE-E628-15543793490C}"/>
              </a:ext>
            </a:extLst>
          </p:cNvPr>
          <p:cNvSpPr/>
          <p:nvPr/>
        </p:nvSpPr>
        <p:spPr>
          <a:xfrm>
            <a:off x="6917539" y="2832155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저술활동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간호를 위하여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)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632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2" name="Picture 6" descr="https://t1.daumcdn.net/cfile/tistory/2402624054C4EB1629">
            <a:extLst>
              <a:ext uri="{FF2B5EF4-FFF2-40B4-BE49-F238E27FC236}">
                <a16:creationId xmlns:a16="http://schemas.microsoft.com/office/drawing/2014/main" id="{79CB328C-82BC-0D56-02D5-D5E13403E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880369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28408-D218-AC24-94F3-3406C8C9B50C}"/>
              </a:ext>
            </a:extLst>
          </p:cNvPr>
          <p:cNvSpPr txBox="1"/>
          <p:nvPr/>
        </p:nvSpPr>
        <p:spPr>
          <a:xfrm>
            <a:off x="857019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1" name="Picture 2" descr="https://upload.wikimedia.org/wikipedia/commons/thumb/1/17/Nightingale-mortality.jpg/1920px-Nightingale-mortality.jpg">
            <a:extLst>
              <a:ext uri="{FF2B5EF4-FFF2-40B4-BE49-F238E27FC236}">
                <a16:creationId xmlns:a16="http://schemas.microsoft.com/office/drawing/2014/main" id="{530F992B-3FC0-3B82-5B96-9A666F191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02" y="1677879"/>
            <a:ext cx="7739637" cy="423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C08036-6D28-EB38-01CA-EF214A48B676}"/>
              </a:ext>
            </a:extLst>
          </p:cNvPr>
          <p:cNvSpPr txBox="1"/>
          <p:nvPr/>
        </p:nvSpPr>
        <p:spPr>
          <a:xfrm>
            <a:off x="3919702" y="5929081"/>
            <a:ext cx="6751320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: https://commons.wikimedia.org/wiki/File:Nightingale-mortality.jpg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E53507-F6EE-0453-ADBE-C1487D4C4D0B}"/>
              </a:ext>
            </a:extLst>
          </p:cNvPr>
          <p:cNvGrpSpPr/>
          <p:nvPr/>
        </p:nvGrpSpPr>
        <p:grpSpPr>
          <a:xfrm>
            <a:off x="4438294" y="964022"/>
            <a:ext cx="6702452" cy="713857"/>
            <a:chOff x="4438294" y="964022"/>
            <a:chExt cx="6702452" cy="7138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3B29F6-E696-9BB7-E559-2882C3833588}"/>
                </a:ext>
              </a:extLst>
            </p:cNvPr>
            <p:cNvSpPr txBox="1"/>
            <p:nvPr/>
          </p:nvSpPr>
          <p:spPr>
            <a:xfrm>
              <a:off x="5157538" y="969993"/>
              <a:ext cx="49346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_Pro Bold" panose="00000800000000000000" pitchFamily="50" charset="-127"/>
                </a:rPr>
                <a:t>“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D80055-066E-22AB-DC29-F29A77D08A7B}"/>
                </a:ext>
              </a:extLst>
            </p:cNvPr>
            <p:cNvSpPr txBox="1"/>
            <p:nvPr/>
          </p:nvSpPr>
          <p:spPr>
            <a:xfrm>
              <a:off x="9993822" y="964022"/>
              <a:ext cx="44543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_Pro Bold" panose="00000800000000000000" pitchFamily="50" charset="-127"/>
                </a:rPr>
                <a:t>”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A6C301-9C52-50C9-126A-FD1F35BB9D55}"/>
                </a:ext>
              </a:extLst>
            </p:cNvPr>
            <p:cNvSpPr txBox="1"/>
            <p:nvPr/>
          </p:nvSpPr>
          <p:spPr>
            <a:xfrm>
              <a:off x="4438294" y="1056355"/>
              <a:ext cx="67024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+mn-cs"/>
                </a:rPr>
                <a:t>로즈 다이어그램 </a:t>
              </a: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+mn-cs"/>
                </a:rPr>
                <a:t>Rose Diagram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1069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4" name="Picture 2" descr="https://upload.wikimedia.org/wikipedia/commons/thumb/1/17/Nightingale-mortality.jpg/1920px-Nightingale-mortality.jpg">
            <a:extLst>
              <a:ext uri="{FF2B5EF4-FFF2-40B4-BE49-F238E27FC236}">
                <a16:creationId xmlns:a16="http://schemas.microsoft.com/office/drawing/2014/main" id="{27EDA987-8BB0-8DD6-DF09-D510546BC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1" y="889652"/>
            <a:ext cx="6558316" cy="35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10">
            <a:extLst>
              <a:ext uri="{FF2B5EF4-FFF2-40B4-BE49-F238E27FC236}">
                <a16:creationId xmlns:a16="http://schemas.microsoft.com/office/drawing/2014/main" id="{A13C7FF1-CA73-5D68-3B45-D2909780B5FC}"/>
              </a:ext>
            </a:extLst>
          </p:cNvPr>
          <p:cNvSpPr/>
          <p:nvPr/>
        </p:nvSpPr>
        <p:spPr>
          <a:xfrm rot="5400000">
            <a:off x="5733557" y="4860347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24941-DDC8-EA6E-B6B7-A1F01A672CFB}"/>
              </a:ext>
            </a:extLst>
          </p:cNvPr>
          <p:cNvSpPr txBox="1"/>
          <p:nvPr/>
        </p:nvSpPr>
        <p:spPr>
          <a:xfrm>
            <a:off x="372848" y="5630767"/>
            <a:ext cx="8226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“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A2BEB0-57CF-29DF-569F-8565F846C4E0}"/>
              </a:ext>
            </a:extLst>
          </p:cNvPr>
          <p:cNvSpPr txBox="1"/>
          <p:nvPr/>
        </p:nvSpPr>
        <p:spPr>
          <a:xfrm>
            <a:off x="682023" y="5714805"/>
            <a:ext cx="10832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전쟁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보다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전염병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에 의한 사망이 더 많으니 </a:t>
            </a:r>
            <a:r>
              <a:rPr kumimoji="0" lang="ko-KR" alt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야전병영 위생을 개선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해야 합니다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!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7920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500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수치 데이터 분석과 시각화 분석의 조합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285B8E9-CBD5-B94A-452A-4F2750B391EA}"/>
              </a:ext>
            </a:extLst>
          </p:cNvPr>
          <p:cNvGraphicFramePr>
            <a:graphicFrameLocks noGrp="1"/>
          </p:cNvGraphicFramePr>
          <p:nvPr/>
        </p:nvGraphicFramePr>
        <p:xfrm>
          <a:off x="2243579" y="1868831"/>
          <a:ext cx="7319704" cy="4257760"/>
        </p:xfrm>
        <a:graphic>
          <a:graphicData uri="http://schemas.openxmlformats.org/drawingml/2006/table">
            <a:tbl>
              <a:tblPr/>
              <a:tblGrid>
                <a:gridCol w="914963">
                  <a:extLst>
                    <a:ext uri="{9D8B030D-6E8A-4147-A177-3AD203B41FA5}">
                      <a16:colId xmlns:a16="http://schemas.microsoft.com/office/drawing/2014/main" val="130775776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3739574131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915375554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2982209669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159321312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343411974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480167897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4170554031"/>
                    </a:ext>
                  </a:extLst>
                </a:gridCol>
              </a:tblGrid>
              <a:tr h="31126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III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IV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16874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822871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9.14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7.46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6.58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834140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6.95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6.77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5.76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961143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7.58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7.71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57983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8.77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7.11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958747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8.33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9.26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7.81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8.47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40101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9.96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47442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7.24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6.13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6.08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5.25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474145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3.10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5.39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894638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9.13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5.56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662789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4.82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6.42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7.91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65230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5.68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5.73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6.89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5265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805179C-3130-48D0-E102-B63834BA379E}"/>
              </a:ext>
            </a:extLst>
          </p:cNvPr>
          <p:cNvSpPr txBox="1"/>
          <p:nvPr/>
        </p:nvSpPr>
        <p:spPr>
          <a:xfrm>
            <a:off x="517723" y="1129158"/>
            <a:ext cx="3705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앤스컴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콰르텟</a:t>
            </a:r>
            <a:r>
              <a:rPr kumimoji="0" lang="en-US" altLang="ko-KR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(Anscombe’s Quartet)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8BB37-05B4-D2AB-5BEF-86EF61947E93}"/>
              </a:ext>
            </a:extLst>
          </p:cNvPr>
          <p:cNvSpPr txBox="1"/>
          <p:nvPr/>
        </p:nvSpPr>
        <p:spPr>
          <a:xfrm>
            <a:off x="2243578" y="6190728"/>
            <a:ext cx="8682087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https://en.wikipedia.org/wiki/Anscombe%27s_quartet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700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500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수치 데이터 분석과 시각화 분석의 조합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8396D-8656-2831-041C-A5B0E655125A}"/>
              </a:ext>
            </a:extLst>
          </p:cNvPr>
          <p:cNvSpPr txBox="1"/>
          <p:nvPr/>
        </p:nvSpPr>
        <p:spPr>
          <a:xfrm>
            <a:off x="517723" y="1129158"/>
            <a:ext cx="3705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앤스컴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콰르텟</a:t>
            </a:r>
            <a:r>
              <a:rPr kumimoji="0" lang="en-US" altLang="ko-KR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(Anscombe’s Quartet)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B23075-AD2A-21EE-6430-B202CBFF9AB2}"/>
              </a:ext>
            </a:extLst>
          </p:cNvPr>
          <p:cNvGraphicFramePr>
            <a:graphicFrameLocks noGrp="1"/>
          </p:cNvGraphicFramePr>
          <p:nvPr/>
        </p:nvGraphicFramePr>
        <p:xfrm>
          <a:off x="669302" y="2311949"/>
          <a:ext cx="4868922" cy="3692739"/>
        </p:xfrm>
        <a:graphic>
          <a:graphicData uri="http://schemas.openxmlformats.org/drawingml/2006/table">
            <a:tbl>
              <a:tblPr/>
              <a:tblGrid>
                <a:gridCol w="2556372">
                  <a:extLst>
                    <a:ext uri="{9D8B030D-6E8A-4147-A177-3AD203B41FA5}">
                      <a16:colId xmlns:a16="http://schemas.microsoft.com/office/drawing/2014/main" val="895048082"/>
                    </a:ext>
                  </a:extLst>
                </a:gridCol>
                <a:gridCol w="2312550">
                  <a:extLst>
                    <a:ext uri="{9D8B030D-6E8A-4147-A177-3AD203B41FA5}">
                      <a16:colId xmlns:a16="http://schemas.microsoft.com/office/drawing/2014/main" val="899523770"/>
                    </a:ext>
                  </a:extLst>
                </a:gridCol>
              </a:tblGrid>
              <a:tr h="54040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항목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값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803265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x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평균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63966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x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표본분산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39987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y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평균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7.50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52078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>
                          <a:effectLst/>
                        </a:rPr>
                        <a:t>y</a:t>
                      </a:r>
                      <a:r>
                        <a:rPr lang="en-US" sz="1400">
                          <a:effectLst/>
                        </a:rPr>
                        <a:t> </a:t>
                      </a:r>
                      <a:r>
                        <a:rPr lang="ko-KR" altLang="en-US" sz="1400">
                          <a:effectLst/>
                        </a:rPr>
                        <a:t>표본분산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4.125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63645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i="1">
                          <a:effectLst/>
                        </a:rPr>
                        <a:t>x</a:t>
                      </a:r>
                      <a:r>
                        <a:rPr lang="ko-KR" altLang="en-US" sz="1400">
                          <a:effectLst/>
                        </a:rPr>
                        <a:t>와 </a:t>
                      </a:r>
                      <a:r>
                        <a:rPr lang="en-US" altLang="ko-KR" sz="1400" i="1">
                          <a:effectLst/>
                        </a:rPr>
                        <a:t>y</a:t>
                      </a:r>
                      <a:r>
                        <a:rPr lang="ko-KR" altLang="en-US" sz="1400">
                          <a:effectLst/>
                        </a:rPr>
                        <a:t>의 상관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0.816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144122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effectLst/>
                        </a:rPr>
                        <a:t>선형회귀선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y</a:t>
                      </a:r>
                      <a:r>
                        <a:rPr lang="en-US" sz="1400" dirty="0">
                          <a:effectLst/>
                        </a:rPr>
                        <a:t> = 3.00 + 0.500</a:t>
                      </a:r>
                      <a:r>
                        <a:rPr lang="en-US" sz="1400" i="1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003832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effectLst/>
                        </a:rPr>
                        <a:t>선형회귀 결정계수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0.67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780789"/>
                  </a:ext>
                </a:extLst>
              </a:tr>
            </a:tbl>
          </a:graphicData>
        </a:graphic>
      </p:graphicFrame>
      <p:pic>
        <p:nvPicPr>
          <p:cNvPr id="7" name="Picture 2" descr="https://upload.wikimedia.org/wikipedia/commons/thumb/e/ec/Anscombe%27s_quartet_3.svg/425px-Anscombe%27s_quartet_3.svg.png">
            <a:extLst>
              <a:ext uri="{FF2B5EF4-FFF2-40B4-BE49-F238E27FC236}">
                <a16:creationId xmlns:a16="http://schemas.microsoft.com/office/drawing/2014/main" id="{87018B07-1590-95D0-61B3-A22E9EEF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635" y="2275557"/>
            <a:ext cx="5129063" cy="372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F619A-DE75-1DF5-F1C8-A89504455544}"/>
              </a:ext>
            </a:extLst>
          </p:cNvPr>
          <p:cNvSpPr txBox="1"/>
          <p:nvPr/>
        </p:nvSpPr>
        <p:spPr>
          <a:xfrm>
            <a:off x="1424978" y="1727210"/>
            <a:ext cx="3357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동일한 기술 통계량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642E6E-9FDC-C787-0292-345430AEE96F}"/>
              </a:ext>
            </a:extLst>
          </p:cNvPr>
          <p:cNvSpPr txBox="1"/>
          <p:nvPr/>
        </p:nvSpPr>
        <p:spPr>
          <a:xfrm>
            <a:off x="7279381" y="1727210"/>
            <a:ext cx="3357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개의 다른 시각화</a:t>
            </a:r>
          </a:p>
        </p:txBody>
      </p:sp>
    </p:spTree>
    <p:extLst>
      <p:ext uri="{BB962C8B-B14F-4D97-AF65-F5344CB8AC3E}">
        <p14:creationId xmlns:p14="http://schemas.microsoft.com/office/powerpoint/2010/main" val="2383548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강사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AE526-5FB8-9EDE-C6BD-C36E0EAB71E0}"/>
              </a:ext>
            </a:extLst>
          </p:cNvPr>
          <p:cNvSpPr txBox="1"/>
          <p:nvPr/>
        </p:nvSpPr>
        <p:spPr>
          <a:xfrm>
            <a:off x="605001" y="985519"/>
            <a:ext cx="6771726" cy="50310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INTJ (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혼자 있을 때 힘이 충전됨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학점은행 경영학사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(2009)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한동대학교 국제개발협력대학원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(2021)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국민대학교 비즈니스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전문대학원 박사과정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(2023 ~ 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2023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 기준 강의경력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년차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공기관 강의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금융권 강의 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재직자 대상 강의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취업준비생 대상 강의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★ ★ ★)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오프라인 누적 강의 시간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(2023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12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월 기준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5000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시간 </a:t>
            </a:r>
            <a:r>
              <a:rPr lang="ko-KR" altLang="en-US" sz="20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sym typeface="Wingdings" panose="05000000000000000000" pitchFamily="2" charset="2"/>
              </a:rPr>
              <a:t>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월평균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150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시간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x 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6046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원리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正方形/長方形 2">
            <a:extLst>
              <a:ext uri="{FF2B5EF4-FFF2-40B4-BE49-F238E27FC236}">
                <a16:creationId xmlns:a16="http://schemas.microsoft.com/office/drawing/2014/main" id="{CEAF46B7-CDB5-3C89-2587-76E19A33A641}"/>
              </a:ext>
            </a:extLst>
          </p:cNvPr>
          <p:cNvSpPr/>
          <p:nvPr/>
        </p:nvSpPr>
        <p:spPr>
          <a:xfrm>
            <a:off x="815266" y="2832156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</a:t>
            </a: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(Delete)</a:t>
            </a: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79D2AE70-10CA-7265-1327-16101236809E}"/>
              </a:ext>
            </a:extLst>
          </p:cNvPr>
          <p:cNvSpPr/>
          <p:nvPr/>
        </p:nvSpPr>
        <p:spPr>
          <a:xfrm>
            <a:off x="3677171" y="2832155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분리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(Divide)</a:t>
            </a:r>
          </a:p>
        </p:txBody>
      </p:sp>
      <p:sp>
        <p:nvSpPr>
          <p:cNvPr id="4" name="正方形/長方形 2">
            <a:extLst>
              <a:ext uri="{FF2B5EF4-FFF2-40B4-BE49-F238E27FC236}">
                <a16:creationId xmlns:a16="http://schemas.microsoft.com/office/drawing/2014/main" id="{E97030A3-8E07-5C2B-F4AA-48F0F5ABD0D8}"/>
              </a:ext>
            </a:extLst>
          </p:cNvPr>
          <p:cNvSpPr/>
          <p:nvPr/>
        </p:nvSpPr>
        <p:spPr>
          <a:xfrm>
            <a:off x="6539077" y="2832157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강조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(Highlight)</a:t>
            </a:r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8CDA4FB6-F2B9-B6EC-9129-167377389B3A}"/>
              </a:ext>
            </a:extLst>
          </p:cNvPr>
          <p:cNvSpPr/>
          <p:nvPr/>
        </p:nvSpPr>
        <p:spPr>
          <a:xfrm>
            <a:off x="9400982" y="2832155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배열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(Arrange)</a:t>
            </a:r>
          </a:p>
        </p:txBody>
      </p:sp>
    </p:spTree>
    <p:extLst>
      <p:ext uri="{BB962C8B-B14F-4D97-AF65-F5344CB8AC3E}">
        <p14:creationId xmlns:p14="http://schemas.microsoft.com/office/powerpoint/2010/main" val="41033986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원리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451117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시각화의 기본 원리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삭제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분리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강조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배열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68794A6-0C02-F7EF-1952-08FB8F579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754122"/>
              </p:ext>
            </p:extLst>
          </p:nvPr>
        </p:nvGraphicFramePr>
        <p:xfrm>
          <a:off x="602593" y="3196017"/>
          <a:ext cx="10943679" cy="268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212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05155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 원리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(cut, Delete)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필수적인 데이터 남기고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의미 없는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Chart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분리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(Divide)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분리한 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별도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Chart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만든 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논리 순서로 배열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강조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(Highlight)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필수 데이터는 강조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부가적 데이터는 약하게 또는 숨김 처리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(Arrange)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데이터를 영역 별로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그룹핑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한 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영역 간 및 영역 내 데이터 간 논리 순서로 구조화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7623288"/>
                  </a:ext>
                </a:extLst>
              </a:tr>
            </a:tbl>
          </a:graphicData>
        </a:graphic>
      </p:graphicFrame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E72A10AD-1EC4-B82E-1DCA-E446C7DC0D37}"/>
              </a:ext>
            </a:extLst>
          </p:cNvPr>
          <p:cNvSpPr/>
          <p:nvPr/>
        </p:nvSpPr>
        <p:spPr>
          <a:xfrm>
            <a:off x="815266" y="1505989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</a:t>
            </a: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(Delete)</a:t>
            </a:r>
          </a:p>
        </p:txBody>
      </p:sp>
      <p:sp>
        <p:nvSpPr>
          <p:cNvPr id="12" name="正方形/長方形 2">
            <a:extLst>
              <a:ext uri="{FF2B5EF4-FFF2-40B4-BE49-F238E27FC236}">
                <a16:creationId xmlns:a16="http://schemas.microsoft.com/office/drawing/2014/main" id="{FB269D83-084B-0946-206F-3F435712430A}"/>
              </a:ext>
            </a:extLst>
          </p:cNvPr>
          <p:cNvSpPr/>
          <p:nvPr/>
        </p:nvSpPr>
        <p:spPr>
          <a:xfrm>
            <a:off x="3677171" y="1505988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분리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(Divide)</a:t>
            </a:r>
          </a:p>
        </p:txBody>
      </p:sp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251C0FE6-E1B4-9B54-3A36-0F31265D679F}"/>
              </a:ext>
            </a:extLst>
          </p:cNvPr>
          <p:cNvSpPr/>
          <p:nvPr/>
        </p:nvSpPr>
        <p:spPr>
          <a:xfrm>
            <a:off x="6539077" y="1505990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강조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(Highlight)</a:t>
            </a:r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AFF59D06-2D63-CDEA-AE21-AAA7C2236767}"/>
              </a:ext>
            </a:extLst>
          </p:cNvPr>
          <p:cNvSpPr/>
          <p:nvPr/>
        </p:nvSpPr>
        <p:spPr>
          <a:xfrm>
            <a:off x="9400982" y="1505988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배열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(Arrange)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BE7DFF-9274-F6DD-3046-F12C92D618E9}"/>
              </a:ext>
            </a:extLst>
          </p:cNvPr>
          <p:cNvSpPr txBox="1"/>
          <p:nvPr/>
        </p:nvSpPr>
        <p:spPr>
          <a:xfrm>
            <a:off x="602593" y="6010947"/>
            <a:ext cx="1043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Gene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Zelazny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&lt;Say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with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Charts&gt;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4059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차트의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190674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Chart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종류 선택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2813908-647E-62B5-A8CC-E49374292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208513"/>
              </p:ext>
            </p:extLst>
          </p:nvPr>
        </p:nvGraphicFramePr>
        <p:xfrm>
          <a:off x="602593" y="1413744"/>
          <a:ext cx="10943681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3600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3753837">
                  <a:extLst>
                    <a:ext uri="{9D8B030D-6E8A-4147-A177-3AD203B41FA5}">
                      <a16:colId xmlns:a16="http://schemas.microsoft.com/office/drawing/2014/main" val="3872453138"/>
                    </a:ext>
                  </a:extLst>
                </a:gridCol>
                <a:gridCol w="375383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메시지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데이터의 유형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차트 형식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퍼센트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구성 요소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(Component)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백분율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Pie, Stacked Column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많음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‘, 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적음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＇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항복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(Item)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항목의 순위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Bar, Waterfall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변동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시간적 추이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(Time Series)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 or Line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분포는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~’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빈도분포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(Frequency)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 or Line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980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관련된다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따라 변화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＇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상관관계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(Correlation)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Scatter or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Paired Bar Chart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09475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A97C211-45E0-7DEA-342A-F7E8C6C5A5FE}"/>
              </a:ext>
            </a:extLst>
          </p:cNvPr>
          <p:cNvSpPr txBox="1"/>
          <p:nvPr/>
        </p:nvSpPr>
        <p:spPr>
          <a:xfrm>
            <a:off x="506933" y="3760955"/>
            <a:ext cx="1043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Gene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Zelazny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&lt;Say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with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Charts&gt;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1172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차트의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190674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Chart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종류 선택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B8D4DF-B230-7F63-FE1D-1E9355556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33" y="1318974"/>
            <a:ext cx="9506612" cy="4691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1B7459-21B6-9417-FF51-80A580CB5470}"/>
              </a:ext>
            </a:extLst>
          </p:cNvPr>
          <p:cNvSpPr txBox="1"/>
          <p:nvPr/>
        </p:nvSpPr>
        <p:spPr>
          <a:xfrm>
            <a:off x="602593" y="6184764"/>
            <a:ext cx="1043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Gene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Zelazny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&lt;Say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with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Charts&gt;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002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차트의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190674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Chart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종류 선택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A15D236-73FF-7BD3-4BE1-977427B58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" t="10302" r="7098" b="7572"/>
          <a:stretch/>
        </p:blipFill>
        <p:spPr bwMode="auto">
          <a:xfrm>
            <a:off x="2571768" y="971550"/>
            <a:ext cx="7340285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D17BDCDA-198D-AB6E-A087-EBCA5F38C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7E359-CDE9-5F43-FC0C-6365585B1B4D}"/>
              </a:ext>
            </a:extLst>
          </p:cNvPr>
          <p:cNvSpPr txBox="1"/>
          <p:nvPr/>
        </p:nvSpPr>
        <p:spPr>
          <a:xfrm>
            <a:off x="2571768" y="6338653"/>
            <a:ext cx="74294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1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출처 </a:t>
            </a:r>
            <a:r>
              <a:rPr kumimoji="0" lang="en-US" altLang="ko-KR" sz="1000" b="0" i="1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https://www.tapclicks.com/wp-content/uploads/How-to-Visualize-your-Data-with-Charts-and-Graphs.jpg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49501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왼쪽 중괄호 6">
            <a:extLst>
              <a:ext uri="{FF2B5EF4-FFF2-40B4-BE49-F238E27FC236}">
                <a16:creationId xmlns:a16="http://schemas.microsoft.com/office/drawing/2014/main" id="{0F414070-6E9A-B745-C29E-6D5948ED6999}"/>
              </a:ext>
            </a:extLst>
          </p:cNvPr>
          <p:cNvSpPr/>
          <p:nvPr/>
        </p:nvSpPr>
        <p:spPr>
          <a:xfrm>
            <a:off x="2320162" y="1505853"/>
            <a:ext cx="725019" cy="3822700"/>
          </a:xfrm>
          <a:prstGeom prst="leftBrace">
            <a:avLst>
              <a:gd name="adj1" fmla="val 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2FB2AA-938D-8595-78B8-8AADF9493F6C}"/>
              </a:ext>
            </a:extLst>
          </p:cNvPr>
          <p:cNvSpPr txBox="1"/>
          <p:nvPr/>
        </p:nvSpPr>
        <p:spPr>
          <a:xfrm>
            <a:off x="3202153" y="5143887"/>
            <a:ext cx="224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이미지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../../_images/sphx_glr_image_demo_0031.png">
            <a:extLst>
              <a:ext uri="{FF2B5EF4-FFF2-40B4-BE49-F238E27FC236}">
                <a16:creationId xmlns:a16="http://schemas.microsoft.com/office/drawing/2014/main" id="{BA0C9178-88D7-B38B-7FEA-7BBAFBE16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4" t="3510" r="13689" b="3510"/>
          <a:stretch/>
        </p:blipFill>
        <p:spPr bwMode="auto">
          <a:xfrm>
            <a:off x="5450889" y="4442610"/>
            <a:ext cx="1568386" cy="151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Matplotlib Python으로 이미지 표시">
            <a:extLst>
              <a:ext uri="{FF2B5EF4-FFF2-40B4-BE49-F238E27FC236}">
                <a16:creationId xmlns:a16="http://schemas.microsoft.com/office/drawing/2014/main" id="{43BC38C6-F616-2781-8336-8BA7C7FA3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5" t="3510" r="13253"/>
          <a:stretch/>
        </p:blipFill>
        <p:spPr bwMode="auto">
          <a:xfrm>
            <a:off x="7350783" y="4442610"/>
            <a:ext cx="1535764" cy="151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s://raw.githubusercontent.com/theadammurphy/matplotlib_articles/master/imshow/final_html/img/img9.png">
            <a:extLst>
              <a:ext uri="{FF2B5EF4-FFF2-40B4-BE49-F238E27FC236}">
                <a16:creationId xmlns:a16="http://schemas.microsoft.com/office/drawing/2014/main" id="{C3223807-7861-672E-F617-F96A3159E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55" y="4401624"/>
            <a:ext cx="2100974" cy="159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4015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8FF98-0F88-A3A9-6111-90EB71E1CCD7}"/>
              </a:ext>
            </a:extLst>
          </p:cNvPr>
          <p:cNvSpPr txBox="1"/>
          <p:nvPr/>
        </p:nvSpPr>
        <p:spPr>
          <a:xfrm>
            <a:off x="5450889" y="2139838"/>
            <a:ext cx="6347002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보완 및 장점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비 전공자들에게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시각화 문법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조금 어렵다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pandas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프레임에서 쉽게 시각화 구현 가능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하도록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통계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회귀선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그래프 등을 쉽게 구현할 수 있도록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B84EE3C-D8BA-2A22-38A1-9A275751DFCE}"/>
              </a:ext>
            </a:extLst>
          </p:cNvPr>
          <p:cNvCxnSpPr>
            <a:cxnSpLocks/>
            <a:stCxn id="13" idx="3"/>
            <a:endCxn id="8" idx="2"/>
          </p:cNvCxnSpPr>
          <p:nvPr/>
        </p:nvCxnSpPr>
        <p:spPr>
          <a:xfrm flipV="1">
            <a:off x="2159373" y="1672795"/>
            <a:ext cx="2115791" cy="1744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>
            <a:extLst>
              <a:ext uri="{FF2B5EF4-FFF2-40B4-BE49-F238E27FC236}">
                <a16:creationId xmlns:a16="http://schemas.microsoft.com/office/drawing/2014/main" id="{1405031D-E7BF-1429-6454-73BB888FA2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2773" y="4150669"/>
            <a:ext cx="3545380" cy="1016788"/>
          </a:xfrm>
          <a:prstGeom prst="rect">
            <a:avLst/>
          </a:prstGeom>
        </p:spPr>
      </p:pic>
      <p:sp>
        <p:nvSpPr>
          <p:cNvPr id="21" name="화살표: 오른쪽 10">
            <a:extLst>
              <a:ext uri="{FF2B5EF4-FFF2-40B4-BE49-F238E27FC236}">
                <a16:creationId xmlns:a16="http://schemas.microsoft.com/office/drawing/2014/main" id="{DF9D0B88-F8BF-119F-596B-FA502086BAC2}"/>
              </a:ext>
            </a:extLst>
          </p:cNvPr>
          <p:cNvSpPr/>
          <p:nvPr/>
        </p:nvSpPr>
        <p:spPr>
          <a:xfrm rot="5400000">
            <a:off x="7623022" y="3668205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9781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8FF98-0F88-A3A9-6111-90EB71E1CCD7}"/>
              </a:ext>
            </a:extLst>
          </p:cNvPr>
          <p:cNvSpPr txBox="1"/>
          <p:nvPr/>
        </p:nvSpPr>
        <p:spPr>
          <a:xfrm>
            <a:off x="5450889" y="2139838"/>
            <a:ext cx="6347002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보완 및 장점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비 전공자들에게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시각화 문법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조금 어렵다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pandas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프레임에서 쉽게 시각화 구현 가능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하도록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통계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회귀선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그래프 등을 쉽게 구현할 수 있도록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B84EE3C-D8BA-2A22-38A1-9A275751DFCE}"/>
              </a:ext>
            </a:extLst>
          </p:cNvPr>
          <p:cNvCxnSpPr>
            <a:cxnSpLocks/>
            <a:stCxn id="13" idx="3"/>
            <a:endCxn id="8" idx="2"/>
          </p:cNvCxnSpPr>
          <p:nvPr/>
        </p:nvCxnSpPr>
        <p:spPr>
          <a:xfrm flipV="1">
            <a:off x="2159373" y="1672795"/>
            <a:ext cx="2115791" cy="1744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>
            <a:extLst>
              <a:ext uri="{FF2B5EF4-FFF2-40B4-BE49-F238E27FC236}">
                <a16:creationId xmlns:a16="http://schemas.microsoft.com/office/drawing/2014/main" id="{1405031D-E7BF-1429-6454-73BB888FA2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2773" y="4150669"/>
            <a:ext cx="3545380" cy="1016788"/>
          </a:xfrm>
          <a:prstGeom prst="rect">
            <a:avLst/>
          </a:prstGeom>
        </p:spPr>
      </p:pic>
      <p:sp>
        <p:nvSpPr>
          <p:cNvPr id="21" name="화살표: 오른쪽 10">
            <a:extLst>
              <a:ext uri="{FF2B5EF4-FFF2-40B4-BE49-F238E27FC236}">
                <a16:creationId xmlns:a16="http://schemas.microsoft.com/office/drawing/2014/main" id="{DF9D0B88-F8BF-119F-596B-FA502086BAC2}"/>
              </a:ext>
            </a:extLst>
          </p:cNvPr>
          <p:cNvSpPr/>
          <p:nvPr/>
        </p:nvSpPr>
        <p:spPr>
          <a:xfrm rot="5400000">
            <a:off x="7623022" y="3668205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7817B7-7698-4D58-B82C-A91986E71D34}"/>
              </a:ext>
            </a:extLst>
          </p:cNvPr>
          <p:cNvSpPr txBox="1"/>
          <p:nvPr/>
        </p:nvSpPr>
        <p:spPr>
          <a:xfrm>
            <a:off x="5451704" y="5167457"/>
            <a:ext cx="6347002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단점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세부 옵션을 수정 하려면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알아야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6A4F2C0-E823-C170-246A-5D58F1FB2A8E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2159373" y="3417203"/>
            <a:ext cx="4053400" cy="12418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5767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C28074-ECDF-AFF1-4A64-D858343BB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19" y="1677880"/>
            <a:ext cx="4839347" cy="466077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B9DCAB3-0DC1-C131-C968-5B1A91AE7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9239" y="1026968"/>
            <a:ext cx="1765264" cy="4236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B76F24-4631-442D-86C5-8B0DFA2B1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98" y="1668352"/>
            <a:ext cx="4839346" cy="4651245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42B8EFDF-FD2B-A3AB-6214-BC66B84081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0007" y="984547"/>
            <a:ext cx="1645188" cy="47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063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7CCB1-1256-F4E4-4056-699BBDADC0BD}"/>
              </a:ext>
            </a:extLst>
          </p:cNvPr>
          <p:cNvSpPr txBox="1"/>
          <p:nvPr/>
        </p:nvSpPr>
        <p:spPr>
          <a:xfrm>
            <a:off x="506933" y="847053"/>
            <a:ext cx="6176691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라이브러리 장점 위주 혼용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 라이브러리 </a:t>
            </a:r>
            <a:r>
              <a:rPr lang="en-US" altLang="ko-KR" sz="1600" b="1" dirty="0">
                <a:solidFill>
                  <a:srgbClr val="5C7DA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seaborn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기본 색상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+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글꼴 설정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 라이브러리 </a:t>
            </a:r>
            <a:r>
              <a:rPr lang="en-US" altLang="ko-KR" sz="1600" b="1" dirty="0">
                <a:solidFill>
                  <a:srgbClr val="FE83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matplotlib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시각화 틀 잡고 시각화 수행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라이브러리 특성에 맞추어서 선택적으로 활용하는 것 추천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A7B9FC-349A-3A3E-F7A0-3D14DB8A5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87" r="14187"/>
          <a:stretch/>
        </p:blipFill>
        <p:spPr>
          <a:xfrm>
            <a:off x="1671782" y="2787862"/>
            <a:ext cx="8848436" cy="306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1ACA4-CDE9-C973-B8FD-10BC8752BB9D}"/>
              </a:ext>
            </a:extLst>
          </p:cNvPr>
          <p:cNvSpPr txBox="1"/>
          <p:nvPr/>
        </p:nvSpPr>
        <p:spPr>
          <a:xfrm>
            <a:off x="634729" y="6086456"/>
            <a:ext cx="104353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추천 블로그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: 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https://jehyunlee.github.io/2020/10/10/Python-DS-37-seaborn_matplotlib4/</a:t>
            </a:r>
          </a:p>
        </p:txBody>
      </p:sp>
    </p:spTree>
    <p:extLst>
      <p:ext uri="{BB962C8B-B14F-4D97-AF65-F5344CB8AC3E}">
        <p14:creationId xmlns:p14="http://schemas.microsoft.com/office/powerpoint/2010/main" val="1098071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저서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AE526-5FB8-9EDE-C6BD-C36E0EAB71E0}"/>
              </a:ext>
            </a:extLst>
          </p:cNvPr>
          <p:cNvSpPr txBox="1"/>
          <p:nvPr/>
        </p:nvSpPr>
        <p:spPr>
          <a:xfrm>
            <a:off x="605001" y="985519"/>
            <a:ext cx="8698535" cy="22610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(KCI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등재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필리핀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스타트업의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기업가적 지향성과 기업성과에 관한 연구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사회적 자본의 매개 효과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(2021,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한국벤처창업학회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주요 분석 방법론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구조방정식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(R, PLS-SEM)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파이썬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캐글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뽀개기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(2021,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비제이퍼블릭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Streamlit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으로 프로젝트 한방에 끝내기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with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파이썬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(2023,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부크크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6147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옵션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02DC9-F93D-7212-CF65-EBBFE00AB0CA}"/>
              </a:ext>
            </a:extLst>
          </p:cNvPr>
          <p:cNvSpPr txBox="1"/>
          <p:nvPr/>
        </p:nvSpPr>
        <p:spPr>
          <a:xfrm>
            <a:off x="595603" y="6042803"/>
            <a:ext cx="8682087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https://matplotlib.org/stable/gallery/showcase/anatomy.html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Picture 2" descr="Anatomy of a figure">
            <a:extLst>
              <a:ext uri="{FF2B5EF4-FFF2-40B4-BE49-F238E27FC236}">
                <a16:creationId xmlns:a16="http://schemas.microsoft.com/office/drawing/2014/main" id="{00912147-8C25-7AC3-303B-DF18E5890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03" y="918741"/>
            <a:ext cx="5124062" cy="512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BE3EF3AB-080E-EDC6-E552-7812B4EA25C5}"/>
              </a:ext>
            </a:extLst>
          </p:cNvPr>
          <p:cNvSpPr/>
          <p:nvPr/>
        </p:nvSpPr>
        <p:spPr>
          <a:xfrm>
            <a:off x="7964363" y="4758750"/>
            <a:ext cx="1862891" cy="1193687"/>
          </a:xfrm>
          <a:prstGeom prst="rect">
            <a:avLst/>
          </a:prstGeom>
          <a:solidFill>
            <a:srgbClr val="4DABCF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496612442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6778" y="135494"/>
                          <a:pt x="1447157" y="142502"/>
                          <a:pt x="1707977" y="0"/>
                        </a:cubicBezTo>
                        <a:cubicBezTo>
                          <a:pt x="1747377" y="745597"/>
                          <a:pt x="1575000" y="1361882"/>
                          <a:pt x="1707977" y="1707977"/>
                        </a:cubicBezTo>
                        <a:cubicBezTo>
                          <a:pt x="1311991" y="1697271"/>
                          <a:pt x="482124" y="1665451"/>
                          <a:pt x="0" y="1707977"/>
                        </a:cubicBezTo>
                        <a:cubicBezTo>
                          <a:pt x="-152819" y="1074451"/>
                          <a:pt x="150631" y="531904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614112" y="47911"/>
                          <a:pt x="994278" y="55312"/>
                          <a:pt x="1707977" y="0"/>
                        </a:cubicBezTo>
                        <a:cubicBezTo>
                          <a:pt x="1854007" y="258347"/>
                          <a:pt x="1570266" y="873089"/>
                          <a:pt x="1707977" y="1707977"/>
                        </a:cubicBezTo>
                        <a:cubicBezTo>
                          <a:pt x="1013658" y="1555990"/>
                          <a:pt x="660999" y="1772954"/>
                          <a:pt x="0" y="1707977"/>
                        </a:cubicBezTo>
                        <a:cubicBezTo>
                          <a:pt x="131729" y="1084136"/>
                          <a:pt x="35064" y="4093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세부옵션 조정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2460516F-67EE-29FB-B0E3-4F55D96CC841}"/>
              </a:ext>
            </a:extLst>
          </p:cNvPr>
          <p:cNvSpPr/>
          <p:nvPr/>
        </p:nvSpPr>
        <p:spPr>
          <a:xfrm>
            <a:off x="6317044" y="1823674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Google + Kaggle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B7C3015-E93E-7E6D-7932-E930B6C4E6FF}"/>
              </a:ext>
            </a:extLst>
          </p:cNvPr>
          <p:cNvSpPr/>
          <p:nvPr/>
        </p:nvSpPr>
        <p:spPr>
          <a:xfrm>
            <a:off x="9611684" y="1823673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공식 홈페이지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9249650-35A7-2117-B45C-747028BB00A3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8179935" y="2420517"/>
            <a:ext cx="143174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화살표: 오른쪽 10">
            <a:extLst>
              <a:ext uri="{FF2B5EF4-FFF2-40B4-BE49-F238E27FC236}">
                <a16:creationId xmlns:a16="http://schemas.microsoft.com/office/drawing/2014/main" id="{85101F62-A9A1-2760-1564-6BBEBE7F36D4}"/>
              </a:ext>
            </a:extLst>
          </p:cNvPr>
          <p:cNvSpPr/>
          <p:nvPr/>
        </p:nvSpPr>
        <p:spPr>
          <a:xfrm rot="5400000">
            <a:off x="8533367" y="3638819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5565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기본 코드 작성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D8920EA-B407-CA8C-7F58-7D0AE8833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72661"/>
              </p:ext>
            </p:extLst>
          </p:nvPr>
        </p:nvGraphicFramePr>
        <p:xfrm>
          <a:off x="624161" y="1455487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matplotlib.pyplot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fig, ax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subplots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figsize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=(10, 6))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plt.show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(Graph)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9890DC-2BCC-9E24-C0C8-6A897E0C6859}"/>
              </a:ext>
            </a:extLst>
          </p:cNvPr>
          <p:cNvSpPr txBox="1"/>
          <p:nvPr/>
        </p:nvSpPr>
        <p:spPr>
          <a:xfrm>
            <a:off x="506933" y="847053"/>
            <a:ext cx="4179349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 지향 방식으로 코드 작성 시작 추천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C5851C-7AE3-4B5E-D88D-EAA013F29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427210"/>
              </p:ext>
            </p:extLst>
          </p:nvPr>
        </p:nvGraphicFramePr>
        <p:xfrm>
          <a:off x="624161" y="3130541"/>
          <a:ext cx="10922112" cy="2016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967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76243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용어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fig(figure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약어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최상위 컨테이너 또는 창이며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plot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만드는 일종의 캔버스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하나의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하나 이상의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plot()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포함할 수 있고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다중 패널 또는 하위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레이아웃을 그릴 수 있음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ax(axes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약어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데이터를 그릴 수 있는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내의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subplot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또는 특정 영역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(title),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레이블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(labels),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격자선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(gridlines)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 같은 속성을 독립적으로 사용자 지정할 수 있음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024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0770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9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08. matplotlib architecture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509EE3A-A551-94E4-8EDC-DFC394B80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92" y="1413744"/>
            <a:ext cx="7479915" cy="4956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378821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라이브러리의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아키텍쳐</a:t>
            </a:r>
            <a:endParaRPr lang="ko-KR" altLang="en-US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5852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8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boxplot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817217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박스플롯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(Box Plot)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분포와 이상치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(outlier)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동시에 보여주는 시각화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ko-KR" altLang="en-US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B4EE8F2E-57A9-4F69-5934-7B4EFC13DD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3" y="1315269"/>
            <a:ext cx="10046767" cy="5023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1979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8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boxplot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817217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박스플롯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(Box Plot)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분포와 이상치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(outlier)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동시에 보여주는 시각화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ko-KR" altLang="en-US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B4EE8F2E-57A9-4F69-5934-7B4EFC13DD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95" y="4292107"/>
            <a:ext cx="4388430" cy="21942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7892E90-4D77-74FB-B386-FFF181C81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860977"/>
              </p:ext>
            </p:extLst>
          </p:nvPr>
        </p:nvGraphicFramePr>
        <p:xfrm>
          <a:off x="654030" y="1505583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3199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11168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Q1(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하위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25%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해당하는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Q3(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상위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25%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해당하는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IQR(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범위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상자의 길이는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범위를 나타내며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IQR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데이터의 중간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50%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범위를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20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중앙값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(Median)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중간 값을 나타냄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5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(Whiskers)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변동 범위를 나타내며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1.5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*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IQR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규칙을 사용하여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그려짐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22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(Outliers)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수염의 바깥에 위치하는 데이터 포인트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일반적인 분포에서 벗어난 값들을 나타냄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6251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11CD6-D506-9766-BF04-AD6C2C4AC640}"/>
              </a:ext>
            </a:extLst>
          </p:cNvPr>
          <p:cNvSpPr txBox="1"/>
          <p:nvPr/>
        </p:nvSpPr>
        <p:spPr>
          <a:xfrm>
            <a:off x="228599" y="183284"/>
            <a:ext cx="5793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Matplotlib &amp;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0176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plotly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6478055" cy="1580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plotly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대화형 차트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그래프 및 대시보드를 생성하기 위한 다양한 도구 제공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2013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캐나다에 회사 설립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Dash Enterprise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제공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다양한 언어에서 활용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BAC2F7-21CE-F3FE-A067-3F1B4540F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05" y="2567906"/>
            <a:ext cx="7350995" cy="3248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1D3841-D1B7-6598-B49F-A0D746BB1C62}"/>
              </a:ext>
            </a:extLst>
          </p:cNvPr>
          <p:cNvSpPr txBox="1"/>
          <p:nvPr/>
        </p:nvSpPr>
        <p:spPr>
          <a:xfrm>
            <a:off x="1107205" y="5956933"/>
            <a:ext cx="61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https://plotly.com/graphing-libraries/</a:t>
            </a:r>
          </a:p>
        </p:txBody>
      </p:sp>
    </p:spTree>
    <p:extLst>
      <p:ext uri="{BB962C8B-B14F-4D97-AF65-F5344CB8AC3E}">
        <p14:creationId xmlns:p14="http://schemas.microsoft.com/office/powerpoint/2010/main" val="34091036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plotly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386997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Graph Objects vs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Plotly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Express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D3841-D1B7-6598-B49F-A0D746BB1C62}"/>
              </a:ext>
            </a:extLst>
          </p:cNvPr>
          <p:cNvSpPr txBox="1"/>
          <p:nvPr/>
        </p:nvSpPr>
        <p:spPr>
          <a:xfrm>
            <a:off x="506933" y="6213438"/>
            <a:ext cx="61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https://plotly.com/graphing-libraries/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8BC141-EB8A-C78A-6DEB-11ABC143E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696827"/>
              </p:ext>
            </p:extLst>
          </p:nvPr>
        </p:nvGraphicFramePr>
        <p:xfrm>
          <a:off x="602593" y="1455487"/>
          <a:ext cx="10943680" cy="22586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47184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47184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Objects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Plotly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Express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Low Level Interface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High Level Interface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세부적인 커스터마이징이 가능함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복잡한 상호작용과 레이아웃 만들기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배울 것이 많음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고급 사용자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간단하고 직관적인 문법으로 쉽게 시각화 생성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다양한 표준 차트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세밀한 커스터마이징은 제한됨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입문자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  <p:sp>
        <p:nvSpPr>
          <p:cNvPr id="4" name="正方形/長方形 2">
            <a:extLst>
              <a:ext uri="{FF2B5EF4-FFF2-40B4-BE49-F238E27FC236}">
                <a16:creationId xmlns:a16="http://schemas.microsoft.com/office/drawing/2014/main" id="{A1B9FB7A-15F6-864D-3913-305A1CA22C3D}"/>
              </a:ext>
            </a:extLst>
          </p:cNvPr>
          <p:cNvSpPr/>
          <p:nvPr/>
        </p:nvSpPr>
        <p:spPr>
          <a:xfrm>
            <a:off x="7815097" y="42704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Graph Objects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5BA15FD0-D217-CE03-FC87-80F753B455A9}"/>
              </a:ext>
            </a:extLst>
          </p:cNvPr>
          <p:cNvSpPr/>
          <p:nvPr/>
        </p:nvSpPr>
        <p:spPr>
          <a:xfrm>
            <a:off x="2514012" y="42704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plotly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express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화살표: 오른쪽 10">
            <a:extLst>
              <a:ext uri="{FF2B5EF4-FFF2-40B4-BE49-F238E27FC236}">
                <a16:creationId xmlns:a16="http://schemas.microsoft.com/office/drawing/2014/main" id="{733A8B32-899F-23F1-D8D4-A4AA99EA17B9}"/>
              </a:ext>
            </a:extLst>
          </p:cNvPr>
          <p:cNvSpPr/>
          <p:nvPr/>
        </p:nvSpPr>
        <p:spPr>
          <a:xfrm>
            <a:off x="5711993" y="4631001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7308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11CD6-D506-9766-BF04-AD6C2C4AC640}"/>
              </a:ext>
            </a:extLst>
          </p:cNvPr>
          <p:cNvSpPr txBox="1"/>
          <p:nvPr/>
        </p:nvSpPr>
        <p:spPr>
          <a:xfrm>
            <a:off x="228599" y="183284"/>
            <a:ext cx="31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plotly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9206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48343" y="2324821"/>
            <a:ext cx="6295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</a:t>
            </a:r>
            <a:r>
              <a:rPr lang="ko-KR" altLang="en-US" sz="7200" b="1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38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7681</TotalTime>
  <Words>14664</Words>
  <Application>Microsoft Office PowerPoint</Application>
  <PresentationFormat>와이드스크린</PresentationFormat>
  <Paragraphs>2842</Paragraphs>
  <Slides>220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220</vt:i4>
      </vt:variant>
    </vt:vector>
  </HeadingPairs>
  <TitlesOfParts>
    <vt:vector size="242" baseType="lpstr">
      <vt:lpstr>D2Coding</vt:lpstr>
      <vt:lpstr>KoPubDotum_Pro Medium</vt:lpstr>
      <vt:lpstr>KoPubWorld돋움체 Bold</vt:lpstr>
      <vt:lpstr>KoPubWorld돋움체 Medium</vt:lpstr>
      <vt:lpstr>KoPubWorld돋움체_Pro Bold</vt:lpstr>
      <vt:lpstr>KoPubWorld돋움체_Pro Medium</vt:lpstr>
      <vt:lpstr>KoPub돋움체 Bold</vt:lpstr>
      <vt:lpstr>NanumSquare Bold</vt:lpstr>
      <vt:lpstr>나눔스퀘어</vt:lpstr>
      <vt:lpstr>나눔스퀘어 Bold</vt:lpstr>
      <vt:lpstr>나눔스퀘어 ExtraBold</vt:lpstr>
      <vt:lpstr>나눔스퀘어 네오 Heavy</vt:lpstr>
      <vt:lpstr>나눔스퀘어_ac</vt:lpstr>
      <vt:lpstr>나눔스퀘어_ac Light</vt:lpstr>
      <vt:lpstr>나눔스퀘어라운드 Bold</vt:lpstr>
      <vt:lpstr>맑은 고딕</vt:lpstr>
      <vt:lpstr>Arial</vt:lpstr>
      <vt:lpstr>Calibri</vt:lpstr>
      <vt:lpstr>Calibri Light</vt:lpstr>
      <vt:lpstr>Cambria Math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YONSAI</dc:creator>
  <cp:lastModifiedBy>Evan</cp:lastModifiedBy>
  <cp:revision>222</cp:revision>
  <dcterms:created xsi:type="dcterms:W3CDTF">2023-05-25T00:30:23Z</dcterms:created>
  <dcterms:modified xsi:type="dcterms:W3CDTF">2023-11-20T11:25:20Z</dcterms:modified>
</cp:coreProperties>
</file>